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58" r:id="rId4"/>
    <p:sldId id="260" r:id="rId5"/>
    <p:sldId id="265" r:id="rId6"/>
    <p:sldId id="267" r:id="rId7"/>
    <p:sldId id="261" r:id="rId8"/>
    <p:sldId id="262" r:id="rId9"/>
    <p:sldId id="263" r:id="rId10"/>
    <p:sldId id="264" r:id="rId11"/>
    <p:sldId id="266" r:id="rId12"/>
    <p:sldId id="269" r:id="rId13"/>
    <p:sldId id="271" r:id="rId14"/>
    <p:sldId id="270" r:id="rId15"/>
    <p:sldId id="274" r:id="rId16"/>
    <p:sldId id="276" r:id="rId17"/>
    <p:sldId id="283" r:id="rId18"/>
    <p:sldId id="284" r:id="rId19"/>
    <p:sldId id="285" r:id="rId20"/>
    <p:sldId id="288" r:id="rId21"/>
    <p:sldId id="289" r:id="rId22"/>
    <p:sldId id="290" r:id="rId23"/>
    <p:sldId id="303" r:id="rId24"/>
    <p:sldId id="304" r:id="rId25"/>
    <p:sldId id="291" r:id="rId26"/>
    <p:sldId id="292" r:id="rId27"/>
    <p:sldId id="293" r:id="rId28"/>
    <p:sldId id="295" r:id="rId29"/>
    <p:sldId id="297" r:id="rId30"/>
    <p:sldId id="287" r:id="rId31"/>
    <p:sldId id="299" r:id="rId32"/>
    <p:sldId id="302" r:id="rId33"/>
    <p:sldId id="30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5" autoAdjust="0"/>
    <p:restoredTop sz="94746" autoAdjust="0"/>
  </p:normalViewPr>
  <p:slideViewPr>
    <p:cSldViewPr>
      <p:cViewPr varScale="1">
        <p:scale>
          <a:sx n="180" d="100"/>
          <a:sy n="180"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0F79530-4C00-4E69-AAF8-E69799A95618}" type="slidenum">
              <a:rPr lang="en-US"/>
              <a:pPr>
                <a:defRPr/>
              </a:pPr>
              <a:t>‹#›</a:t>
            </a:fld>
            <a:endParaRPr lang="en-US" dirty="0"/>
          </a:p>
        </p:txBody>
      </p:sp>
    </p:spTree>
    <p:extLst>
      <p:ext uri="{BB962C8B-B14F-4D97-AF65-F5344CB8AC3E}">
        <p14:creationId xmlns:p14="http://schemas.microsoft.com/office/powerpoint/2010/main" val="266182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what you find</a:t>
            </a:r>
          </a:p>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F79530-4C00-4E69-AAF8-E69799A9561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sz="1400" smtClean="0">
                <a:solidFill>
                  <a:schemeClr val="tx1"/>
                </a:solidFill>
              </a:defRPr>
            </a:lvl1pPr>
          </a:lstStyle>
          <a:p>
            <a:pPr>
              <a:defRPr/>
            </a:pPr>
            <a:r>
              <a:rPr lang="en-US" dirty="0"/>
              <a:t>© 2011 Family Caregiver Alliance</a:t>
            </a: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CCD2B027-8D82-4CEF-AB4E-4327B44757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6" name="Rectangle 6"/>
          <p:cNvSpPr>
            <a:spLocks noGrp="1" noChangeArrowheads="1"/>
          </p:cNvSpPr>
          <p:nvPr>
            <p:ph type="sldNum" sz="quarter" idx="12"/>
          </p:nvPr>
        </p:nvSpPr>
        <p:spPr>
          <a:ln/>
        </p:spPr>
        <p:txBody>
          <a:bodyPr/>
          <a:lstStyle>
            <a:lvl1pPr>
              <a:defRPr/>
            </a:lvl1pPr>
          </a:lstStyle>
          <a:p>
            <a:pPr>
              <a:defRPr/>
            </a:pPr>
            <a:fld id="{0769CF8C-7D26-45F9-A851-51464D9B8F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914400"/>
            <a:ext cx="20764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0769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6" name="Rectangle 6"/>
          <p:cNvSpPr>
            <a:spLocks noGrp="1" noChangeArrowheads="1"/>
          </p:cNvSpPr>
          <p:nvPr>
            <p:ph type="sldNum" sz="quarter" idx="12"/>
          </p:nvPr>
        </p:nvSpPr>
        <p:spPr>
          <a:ln/>
        </p:spPr>
        <p:txBody>
          <a:bodyPr/>
          <a:lstStyle>
            <a:lvl1pPr>
              <a:defRPr/>
            </a:lvl1pPr>
          </a:lstStyle>
          <a:p>
            <a:pPr>
              <a:defRPr/>
            </a:pPr>
            <a:fld id="{EBC03127-2128-4C9B-8853-289C72C966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6" name="Rectangle 6"/>
          <p:cNvSpPr>
            <a:spLocks noGrp="1" noChangeArrowheads="1"/>
          </p:cNvSpPr>
          <p:nvPr>
            <p:ph type="sldNum" sz="quarter" idx="12"/>
          </p:nvPr>
        </p:nvSpPr>
        <p:spPr>
          <a:ln/>
        </p:spPr>
        <p:txBody>
          <a:bodyPr/>
          <a:lstStyle>
            <a:lvl1pPr>
              <a:defRPr/>
            </a:lvl1pPr>
          </a:lstStyle>
          <a:p>
            <a:pPr>
              <a:defRPr/>
            </a:pPr>
            <a:fld id="{6DB3BA02-F47C-46D4-82D6-02E02239E3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6" name="Rectangle 6"/>
          <p:cNvSpPr>
            <a:spLocks noGrp="1" noChangeArrowheads="1"/>
          </p:cNvSpPr>
          <p:nvPr>
            <p:ph type="sldNum" sz="quarter" idx="12"/>
          </p:nvPr>
        </p:nvSpPr>
        <p:spPr>
          <a:ln/>
        </p:spPr>
        <p:txBody>
          <a:bodyPr/>
          <a:lstStyle>
            <a:lvl1pPr>
              <a:defRPr/>
            </a:lvl1pPr>
          </a:lstStyle>
          <a:p>
            <a:pPr>
              <a:defRPr/>
            </a:pPr>
            <a:fld id="{C6B5B0E5-B3CD-421B-A616-A1F7944ACD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51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51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7" name="Rectangle 6"/>
          <p:cNvSpPr>
            <a:spLocks noGrp="1" noChangeArrowheads="1"/>
          </p:cNvSpPr>
          <p:nvPr>
            <p:ph type="sldNum" sz="quarter" idx="12"/>
          </p:nvPr>
        </p:nvSpPr>
        <p:spPr>
          <a:ln/>
        </p:spPr>
        <p:txBody>
          <a:bodyPr/>
          <a:lstStyle>
            <a:lvl1pPr>
              <a:defRPr/>
            </a:lvl1pPr>
          </a:lstStyle>
          <a:p>
            <a:pPr>
              <a:defRPr/>
            </a:pPr>
            <a:fld id="{0B437AC2-5066-4807-9029-526C981913F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9" name="Rectangle 6"/>
          <p:cNvSpPr>
            <a:spLocks noGrp="1" noChangeArrowheads="1"/>
          </p:cNvSpPr>
          <p:nvPr>
            <p:ph type="sldNum" sz="quarter" idx="12"/>
          </p:nvPr>
        </p:nvSpPr>
        <p:spPr>
          <a:ln/>
        </p:spPr>
        <p:txBody>
          <a:bodyPr/>
          <a:lstStyle>
            <a:lvl1pPr>
              <a:defRPr/>
            </a:lvl1pPr>
          </a:lstStyle>
          <a:p>
            <a:pPr>
              <a:defRPr/>
            </a:pPr>
            <a:fld id="{8045F5CC-D299-4B80-8FF4-0B8651DA6C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5" name="Rectangle 6"/>
          <p:cNvSpPr>
            <a:spLocks noGrp="1" noChangeArrowheads="1"/>
          </p:cNvSpPr>
          <p:nvPr>
            <p:ph type="sldNum" sz="quarter" idx="12"/>
          </p:nvPr>
        </p:nvSpPr>
        <p:spPr>
          <a:ln/>
        </p:spPr>
        <p:txBody>
          <a:bodyPr/>
          <a:lstStyle>
            <a:lvl1pPr>
              <a:defRPr/>
            </a:lvl1pPr>
          </a:lstStyle>
          <a:p>
            <a:pPr>
              <a:defRPr/>
            </a:pPr>
            <a:fld id="{D55AA992-0ADF-418F-B089-E3CEBD0B0D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4" name="Rectangle 6"/>
          <p:cNvSpPr>
            <a:spLocks noGrp="1" noChangeArrowheads="1"/>
          </p:cNvSpPr>
          <p:nvPr>
            <p:ph type="sldNum" sz="quarter" idx="12"/>
          </p:nvPr>
        </p:nvSpPr>
        <p:spPr>
          <a:ln/>
        </p:spPr>
        <p:txBody>
          <a:bodyPr/>
          <a:lstStyle>
            <a:lvl1pPr>
              <a:defRPr/>
            </a:lvl1pPr>
          </a:lstStyle>
          <a:p>
            <a:pPr>
              <a:defRPr/>
            </a:pPr>
            <a:fld id="{BFFF05D4-A9B4-4638-9D6E-0989AC8B8F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7" name="Rectangle 6"/>
          <p:cNvSpPr>
            <a:spLocks noGrp="1" noChangeArrowheads="1"/>
          </p:cNvSpPr>
          <p:nvPr>
            <p:ph type="sldNum" sz="quarter" idx="12"/>
          </p:nvPr>
        </p:nvSpPr>
        <p:spPr>
          <a:ln/>
        </p:spPr>
        <p:txBody>
          <a:bodyPr/>
          <a:lstStyle>
            <a:lvl1pPr>
              <a:defRPr/>
            </a:lvl1pPr>
          </a:lstStyle>
          <a:p>
            <a:pPr>
              <a:defRPr/>
            </a:pPr>
            <a:fld id="{CAE23878-651C-40CC-A275-82C14B0014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2011 Family Caregiver Alliance</a:t>
            </a:r>
          </a:p>
        </p:txBody>
      </p:sp>
      <p:sp>
        <p:nvSpPr>
          <p:cNvPr id="7" name="Rectangle 6"/>
          <p:cNvSpPr>
            <a:spLocks noGrp="1" noChangeArrowheads="1"/>
          </p:cNvSpPr>
          <p:nvPr>
            <p:ph type="sldNum" sz="quarter" idx="12"/>
          </p:nvPr>
        </p:nvSpPr>
        <p:spPr>
          <a:ln/>
        </p:spPr>
        <p:txBody>
          <a:bodyPr/>
          <a:lstStyle>
            <a:lvl1pPr>
              <a:defRPr/>
            </a:lvl1pPr>
          </a:lstStyle>
          <a:p>
            <a:pPr>
              <a:defRPr/>
            </a:pPr>
            <a:fld id="{4979B284-6776-4034-970F-8DC6858BC3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510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smtClean="0">
                <a:solidFill>
                  <a:srgbClr val="00788A"/>
                </a:solidFill>
                <a:cs typeface="Arial" charset="0"/>
              </a:defRPr>
            </a:lvl1pPr>
          </a:lstStyle>
          <a:p>
            <a:pPr>
              <a:defRPr/>
            </a:pPr>
            <a:r>
              <a:rPr lang="en-US" dirty="0"/>
              <a:t>© 2011 Family Caregiver Alliance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A24D81E-D006-4CF2-BE32-2A9DBB3EB790}" type="slidenum">
              <a:rPr lang="en-US"/>
              <a:pPr>
                <a:defRPr/>
              </a:pPr>
              <a:t>‹#›</a:t>
            </a:fld>
            <a:endParaRPr lang="en-US" dirty="0"/>
          </a:p>
        </p:txBody>
      </p:sp>
      <p:sp>
        <p:nvSpPr>
          <p:cNvPr id="2" name="Line 9"/>
          <p:cNvSpPr>
            <a:spLocks noChangeShapeType="1"/>
          </p:cNvSpPr>
          <p:nvPr userDrawn="1"/>
        </p:nvSpPr>
        <p:spPr bwMode="auto">
          <a:xfrm>
            <a:off x="0" y="838200"/>
            <a:ext cx="9144000" cy="0"/>
          </a:xfrm>
          <a:prstGeom prst="line">
            <a:avLst/>
          </a:prstGeom>
          <a:noFill/>
          <a:ln w="127000" cmpd="thickThin">
            <a:solidFill>
              <a:srgbClr val="00788A"/>
            </a:solidFill>
            <a:round/>
            <a:headEnd/>
            <a:tailEnd/>
          </a:ln>
          <a:effectLst/>
        </p:spPr>
        <p:txBody>
          <a:bodyPr/>
          <a:lstStyle/>
          <a:p>
            <a:endParaRPr lang="en-US" dirty="0"/>
          </a:p>
        </p:txBody>
      </p:sp>
      <p:pic>
        <p:nvPicPr>
          <p:cNvPr id="1031" name="Picture 11" descr="FCA-NCC-side"/>
          <p:cNvPicPr>
            <a:picLocks noChangeAspect="1" noChangeArrowheads="1"/>
          </p:cNvPicPr>
          <p:nvPr userDrawn="1"/>
        </p:nvPicPr>
        <p:blipFill>
          <a:blip r:embed="rId13" cstate="print"/>
          <a:srcRect/>
          <a:stretch>
            <a:fillRect/>
          </a:stretch>
        </p:blipFill>
        <p:spPr bwMode="auto">
          <a:xfrm>
            <a:off x="152400" y="228600"/>
            <a:ext cx="4406900" cy="433388"/>
          </a:xfrm>
          <a:prstGeom prst="rect">
            <a:avLst/>
          </a:prstGeom>
          <a:noFill/>
          <a:ln w="9525">
            <a:noFill/>
            <a:miter lim="800000"/>
            <a:headEnd/>
            <a:tailEnd/>
          </a:ln>
        </p:spPr>
      </p:pic>
      <p:sp>
        <p:nvSpPr>
          <p:cNvPr id="1032" name="Rectangle 12"/>
          <p:cNvSpPr>
            <a:spLocks noChangeArrowheads="1"/>
          </p:cNvSpPr>
          <p:nvPr userDrawn="1"/>
        </p:nvSpPr>
        <p:spPr bwMode="auto">
          <a:xfrm>
            <a:off x="0" y="914400"/>
            <a:ext cx="9144000" cy="914400"/>
          </a:xfrm>
          <a:prstGeom prst="rect">
            <a:avLst/>
          </a:prstGeom>
          <a:solidFill>
            <a:schemeClr val="accent1"/>
          </a:solidFill>
          <a:ln w="9525">
            <a:noFill/>
            <a:miter lim="800000"/>
            <a:headEnd/>
            <a:tailEnd/>
          </a:ln>
          <a:effectLst/>
        </p:spPr>
        <p:txBody>
          <a:bodyPr wrap="none" anchor="ctr"/>
          <a:lstStyle/>
          <a:p>
            <a:endParaRPr lang="en-US" dirty="0"/>
          </a:p>
        </p:txBody>
      </p:sp>
      <p:sp>
        <p:nvSpPr>
          <p:cNvPr id="1033" name="Rectangle 2"/>
          <p:cNvSpPr>
            <a:spLocks noGrp="1" noChangeArrowheads="1"/>
          </p:cNvSpPr>
          <p:nvPr>
            <p:ph type="title"/>
          </p:nvPr>
        </p:nvSpPr>
        <p:spPr bwMode="auto">
          <a:xfrm>
            <a:off x="381000" y="9144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ctr" rtl="0" eaLnBrk="0" fontAlgn="base" hangingPunct="0">
        <a:spcBef>
          <a:spcPct val="0"/>
        </a:spcBef>
        <a:spcAft>
          <a:spcPct val="0"/>
        </a:spcAft>
        <a:defRPr sz="3600" b="1">
          <a:solidFill>
            <a:srgbClr val="00788A"/>
          </a:solidFill>
          <a:latin typeface="+mj-lt"/>
          <a:ea typeface="+mj-ea"/>
          <a:cs typeface="+mj-cs"/>
        </a:defRPr>
      </a:lvl1pPr>
      <a:lvl2pPr algn="ctr" rtl="0" eaLnBrk="0" fontAlgn="base" hangingPunct="0">
        <a:spcBef>
          <a:spcPct val="0"/>
        </a:spcBef>
        <a:spcAft>
          <a:spcPct val="0"/>
        </a:spcAft>
        <a:defRPr sz="3600" b="1">
          <a:solidFill>
            <a:srgbClr val="00788A"/>
          </a:solidFill>
          <a:latin typeface="Arial" charset="0"/>
        </a:defRPr>
      </a:lvl2pPr>
      <a:lvl3pPr algn="ctr" rtl="0" eaLnBrk="0" fontAlgn="base" hangingPunct="0">
        <a:spcBef>
          <a:spcPct val="0"/>
        </a:spcBef>
        <a:spcAft>
          <a:spcPct val="0"/>
        </a:spcAft>
        <a:defRPr sz="3600" b="1">
          <a:solidFill>
            <a:srgbClr val="00788A"/>
          </a:solidFill>
          <a:latin typeface="Arial" charset="0"/>
        </a:defRPr>
      </a:lvl3pPr>
      <a:lvl4pPr algn="ctr" rtl="0" eaLnBrk="0" fontAlgn="base" hangingPunct="0">
        <a:spcBef>
          <a:spcPct val="0"/>
        </a:spcBef>
        <a:spcAft>
          <a:spcPct val="0"/>
        </a:spcAft>
        <a:defRPr sz="3600" b="1">
          <a:solidFill>
            <a:srgbClr val="00788A"/>
          </a:solidFill>
          <a:latin typeface="Arial" charset="0"/>
        </a:defRPr>
      </a:lvl4pPr>
      <a:lvl5pPr algn="ctr" rtl="0" eaLnBrk="0" fontAlgn="base" hangingPunct="0">
        <a:spcBef>
          <a:spcPct val="0"/>
        </a:spcBef>
        <a:spcAft>
          <a:spcPct val="0"/>
        </a:spcAft>
        <a:defRPr sz="3600" b="1">
          <a:solidFill>
            <a:srgbClr val="00788A"/>
          </a:solidFill>
          <a:latin typeface="Arial" charset="0"/>
        </a:defRPr>
      </a:lvl5pPr>
      <a:lvl6pPr marL="457200" algn="ctr" rtl="0" fontAlgn="base">
        <a:spcBef>
          <a:spcPct val="0"/>
        </a:spcBef>
        <a:spcAft>
          <a:spcPct val="0"/>
        </a:spcAft>
        <a:defRPr sz="3600" b="1">
          <a:solidFill>
            <a:srgbClr val="00788A"/>
          </a:solidFill>
          <a:latin typeface="Arial" charset="0"/>
        </a:defRPr>
      </a:lvl6pPr>
      <a:lvl7pPr marL="914400" algn="ctr" rtl="0" fontAlgn="base">
        <a:spcBef>
          <a:spcPct val="0"/>
        </a:spcBef>
        <a:spcAft>
          <a:spcPct val="0"/>
        </a:spcAft>
        <a:defRPr sz="3600" b="1">
          <a:solidFill>
            <a:srgbClr val="00788A"/>
          </a:solidFill>
          <a:latin typeface="Arial" charset="0"/>
        </a:defRPr>
      </a:lvl7pPr>
      <a:lvl8pPr marL="1371600" algn="ctr" rtl="0" fontAlgn="base">
        <a:spcBef>
          <a:spcPct val="0"/>
        </a:spcBef>
        <a:spcAft>
          <a:spcPct val="0"/>
        </a:spcAft>
        <a:defRPr sz="3600" b="1">
          <a:solidFill>
            <a:srgbClr val="00788A"/>
          </a:solidFill>
          <a:latin typeface="Arial" charset="0"/>
        </a:defRPr>
      </a:lvl8pPr>
      <a:lvl9pPr marL="1828800" algn="ctr" rtl="0" fontAlgn="base">
        <a:spcBef>
          <a:spcPct val="0"/>
        </a:spcBef>
        <a:spcAft>
          <a:spcPct val="0"/>
        </a:spcAft>
        <a:defRPr sz="3600" b="1">
          <a:solidFill>
            <a:srgbClr val="00788A"/>
          </a:solidFill>
          <a:latin typeface="Arial" charset="0"/>
        </a:defRPr>
      </a:lvl9pPr>
    </p:titleStyle>
    <p:bodyStyle>
      <a:lvl1pPr marL="342900" indent="-342900" algn="l" rtl="0" eaLnBrk="0" fontAlgn="base" hangingPunct="0">
        <a:spcBef>
          <a:spcPct val="20000"/>
        </a:spcBef>
        <a:spcAft>
          <a:spcPct val="0"/>
        </a:spcAft>
        <a:buChar char="•"/>
        <a:defRPr sz="3000" b="1">
          <a:solidFill>
            <a:srgbClr val="00788A"/>
          </a:solidFill>
          <a:latin typeface="+mn-lt"/>
          <a:ea typeface="+mn-ea"/>
          <a:cs typeface="+mn-cs"/>
        </a:defRPr>
      </a:lvl1pPr>
      <a:lvl2pPr marL="742950" indent="-285750" algn="l" rtl="0" eaLnBrk="0" fontAlgn="base" hangingPunct="0">
        <a:spcBef>
          <a:spcPct val="20000"/>
        </a:spcBef>
        <a:spcAft>
          <a:spcPct val="0"/>
        </a:spcAft>
        <a:buChar char="–"/>
        <a:defRPr sz="2400">
          <a:solidFill>
            <a:srgbClr val="00788A"/>
          </a:solidFill>
          <a:latin typeface="+mn-lt"/>
        </a:defRPr>
      </a:lvl2pPr>
      <a:lvl3pPr marL="1143000" indent="-228600" algn="l" rtl="0" eaLnBrk="0" fontAlgn="base" hangingPunct="0">
        <a:spcBef>
          <a:spcPct val="20000"/>
        </a:spcBef>
        <a:spcAft>
          <a:spcPct val="0"/>
        </a:spcAft>
        <a:buChar char="•"/>
        <a:defRPr sz="2000">
          <a:solidFill>
            <a:srgbClr val="00788A"/>
          </a:solidFill>
          <a:latin typeface="+mn-lt"/>
        </a:defRPr>
      </a:lvl3pPr>
      <a:lvl4pPr marL="1600200" indent="-228600" algn="l" rtl="0" eaLnBrk="0" fontAlgn="base" hangingPunct="0">
        <a:spcBef>
          <a:spcPct val="20000"/>
        </a:spcBef>
        <a:spcAft>
          <a:spcPct val="0"/>
        </a:spcAft>
        <a:buChar char="–"/>
        <a:defRPr>
          <a:solidFill>
            <a:srgbClr val="00788A"/>
          </a:solidFill>
          <a:latin typeface="+mn-lt"/>
        </a:defRPr>
      </a:lvl4pPr>
      <a:lvl5pPr marL="2057400" indent="-228600" algn="l" rtl="0" eaLnBrk="0" fontAlgn="base" hangingPunct="0">
        <a:spcBef>
          <a:spcPct val="20000"/>
        </a:spcBef>
        <a:spcAft>
          <a:spcPct val="0"/>
        </a:spcAft>
        <a:buChar char="»"/>
        <a:defRPr>
          <a:solidFill>
            <a:srgbClr val="00788A"/>
          </a:solidFill>
          <a:latin typeface="+mn-lt"/>
        </a:defRPr>
      </a:lvl5pPr>
      <a:lvl6pPr marL="2514600" indent="-228600" algn="l" rtl="0" fontAlgn="base">
        <a:spcBef>
          <a:spcPct val="20000"/>
        </a:spcBef>
        <a:spcAft>
          <a:spcPct val="0"/>
        </a:spcAft>
        <a:buChar char="»"/>
        <a:defRPr>
          <a:solidFill>
            <a:srgbClr val="00788A"/>
          </a:solidFill>
          <a:latin typeface="+mn-lt"/>
        </a:defRPr>
      </a:lvl6pPr>
      <a:lvl7pPr marL="2971800" indent="-228600" algn="l" rtl="0" fontAlgn="base">
        <a:spcBef>
          <a:spcPct val="20000"/>
        </a:spcBef>
        <a:spcAft>
          <a:spcPct val="0"/>
        </a:spcAft>
        <a:buChar char="»"/>
        <a:defRPr>
          <a:solidFill>
            <a:srgbClr val="00788A"/>
          </a:solidFill>
          <a:latin typeface="+mn-lt"/>
        </a:defRPr>
      </a:lvl7pPr>
      <a:lvl8pPr marL="3429000" indent="-228600" algn="l" rtl="0" fontAlgn="base">
        <a:spcBef>
          <a:spcPct val="20000"/>
        </a:spcBef>
        <a:spcAft>
          <a:spcPct val="0"/>
        </a:spcAft>
        <a:buChar char="»"/>
        <a:defRPr>
          <a:solidFill>
            <a:srgbClr val="00788A"/>
          </a:solidFill>
          <a:latin typeface="+mn-lt"/>
        </a:defRPr>
      </a:lvl8pPr>
      <a:lvl9pPr marL="3886200" indent="-228600" algn="l" rtl="0" fontAlgn="base">
        <a:spcBef>
          <a:spcPct val="20000"/>
        </a:spcBef>
        <a:spcAft>
          <a:spcPct val="0"/>
        </a:spcAft>
        <a:buChar char="»"/>
        <a:defRPr>
          <a:solidFill>
            <a:srgbClr val="0078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afc.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caregiver.org/caregiver/jsp/content_node.jsp?nodeid=2279" TargetMode="External"/><Relationship Id="rId13" Type="http://schemas.openxmlformats.org/officeDocument/2006/relationships/hyperlink" Target="http://www.youtube.com/user/CAREGIVERdotORG" TargetMode="External"/><Relationship Id="rId3" Type="http://schemas.openxmlformats.org/officeDocument/2006/relationships/hyperlink" Target="http://caregiver.org/caregiver/jsp/fcn_content_node.jsp?nodeid=2083" TargetMode="External"/><Relationship Id="rId7" Type="http://schemas.openxmlformats.org/officeDocument/2006/relationships/hyperlink" Target="http://caregiver.org/caregiver/jsp/content_node.jsp?nodeid=343" TargetMode="External"/><Relationship Id="rId12" Type="http://schemas.openxmlformats.org/officeDocument/2006/relationships/hyperlink" Target="http://www.yelp.com/biz/family-caregiver-alliance-san-francisco" TargetMode="External"/><Relationship Id="rId2" Type="http://schemas.openxmlformats.org/officeDocument/2006/relationships/hyperlink" Target="http://caregiver.org/caregiver/jsp/content_node.jsp?nodeid=368" TargetMode="External"/><Relationship Id="rId1" Type="http://schemas.openxmlformats.org/officeDocument/2006/relationships/slideLayout" Target="../slideLayouts/slideLayout2.xml"/><Relationship Id="rId6" Type="http://schemas.openxmlformats.org/officeDocument/2006/relationships/hyperlink" Target="http://caregiver.org/caregiver/jsp/content_node.jsp?nodeid=509" TargetMode="External"/><Relationship Id="rId11" Type="http://schemas.openxmlformats.org/officeDocument/2006/relationships/hyperlink" Target="https://twitter.com/" TargetMode="External"/><Relationship Id="rId5" Type="http://schemas.openxmlformats.org/officeDocument/2006/relationships/hyperlink" Target="http://caregiver.org/caregiver/jsp/content_node.jsp?nodeid=518" TargetMode="External"/><Relationship Id="rId10" Type="http://schemas.openxmlformats.org/officeDocument/2006/relationships/hyperlink" Target="http://www.facebook.com/pages/Family-Caregiver-Alliance/101091869932155" TargetMode="External"/><Relationship Id="rId4" Type="http://schemas.openxmlformats.org/officeDocument/2006/relationships/hyperlink" Target="http://caregiver.org/caregiver/jsp/content_node.jsp?nodeid=355" TargetMode="External"/><Relationship Id="rId9" Type="http://schemas.openxmlformats.org/officeDocument/2006/relationships/hyperlink" Target="http://www.caregiv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CA-shell"/>
          <p:cNvPicPr>
            <a:picLocks noChangeAspect="1" noChangeArrowheads="1"/>
          </p:cNvPicPr>
          <p:nvPr/>
        </p:nvPicPr>
        <p:blipFill>
          <a:blip r:embed="rId3" cstate="print"/>
          <a:srcRect/>
          <a:stretch>
            <a:fillRect/>
          </a:stretch>
        </p:blipFill>
        <p:spPr bwMode="auto">
          <a:xfrm>
            <a:off x="1981200" y="609600"/>
            <a:ext cx="4735513" cy="5478463"/>
          </a:xfrm>
          <a:prstGeom prst="rect">
            <a:avLst/>
          </a:prstGeom>
          <a:noFill/>
          <a:ln w="9525">
            <a:noFill/>
            <a:miter lim="800000"/>
            <a:headEnd/>
            <a:tailEnd/>
          </a:ln>
        </p:spPr>
      </p:pic>
      <p:sp>
        <p:nvSpPr>
          <p:cNvPr id="3075" name="Rectangle 2"/>
          <p:cNvSpPr>
            <a:spLocks noGrp="1" noChangeArrowheads="1"/>
          </p:cNvSpPr>
          <p:nvPr>
            <p:ph type="ctrTitle"/>
          </p:nvPr>
        </p:nvSpPr>
        <p:spPr/>
        <p:txBody>
          <a:bodyPr/>
          <a:lstStyle/>
          <a:p>
            <a:pPr eaLnBrk="1" hangingPunct="1"/>
            <a:r>
              <a:rPr lang="en-US" sz="3200" dirty="0" smtClean="0"/>
              <a:t>Moving Beyond the Leakages: Practical Strategies to Manage Incontinence </a:t>
            </a:r>
            <a:endParaRPr lang="en-US" sz="3200" b="0" dirty="0" smtClean="0"/>
          </a:p>
        </p:txBody>
      </p:sp>
      <p:sp>
        <p:nvSpPr>
          <p:cNvPr id="3076" name="Rectangle 3"/>
          <p:cNvSpPr>
            <a:spLocks noGrp="1" noChangeArrowheads="1"/>
          </p:cNvSpPr>
          <p:nvPr>
            <p:ph type="subTitle" idx="1"/>
          </p:nvPr>
        </p:nvSpPr>
        <p:spPr>
          <a:xfrm>
            <a:off x="685800" y="4114800"/>
            <a:ext cx="7162800" cy="1752600"/>
          </a:xfrm>
        </p:spPr>
        <p:txBody>
          <a:bodyPr/>
          <a:lstStyle/>
          <a:p>
            <a:pPr eaLnBrk="1" hangingPunct="1"/>
            <a:r>
              <a:rPr lang="en-US" sz="2400" dirty="0" smtClean="0"/>
              <a:t>Nicole J. Davis, MSN, ANP-BC, GNP-BC</a:t>
            </a:r>
          </a:p>
          <a:p>
            <a:pPr eaLnBrk="1" hangingPunct="1"/>
            <a:r>
              <a:rPr lang="en-US" sz="2000" b="0" dirty="0" smtClean="0"/>
              <a:t>Adult and Gerontological Nurse Practitioner, Atlanta VA Medical Center, GRECC</a:t>
            </a:r>
          </a:p>
          <a:p>
            <a:pPr eaLnBrk="1" hangingPunct="1"/>
            <a:r>
              <a:rPr lang="en-US" sz="2000" b="0" dirty="0" smtClean="0"/>
              <a:t>PhD Student, Georgia State University</a:t>
            </a:r>
          </a:p>
          <a:p>
            <a:pPr eaLnBrk="1" hangingPunct="1"/>
            <a:r>
              <a:rPr lang="en-US" sz="2000" b="0" dirty="0" smtClean="0"/>
              <a:t>NHCGNE Patricia G. Archbold Scholar 2012-2014</a:t>
            </a:r>
          </a:p>
          <a:p>
            <a:pPr eaLnBrk="1" hangingPunct="1"/>
            <a:endParaRPr lang="en-US" sz="2000" b="0" dirty="0" smtClean="0"/>
          </a:p>
          <a:p>
            <a:pPr eaLnBrk="1" hangingPunct="1"/>
            <a:endParaRPr lang="en-US" b="0" dirty="0" smtClean="0"/>
          </a:p>
          <a:p>
            <a:pPr eaLnBrk="1" hangingPunct="1"/>
            <a:endParaRPr lang="en-US" b="0" dirty="0" smtClean="0"/>
          </a:p>
        </p:txBody>
      </p:sp>
      <p:pic>
        <p:nvPicPr>
          <p:cNvPr id="3077" name="Picture 5" descr="FCA-NCC-side"/>
          <p:cNvPicPr>
            <a:picLocks noChangeAspect="1" noChangeArrowheads="1"/>
          </p:cNvPicPr>
          <p:nvPr/>
        </p:nvPicPr>
        <p:blipFill>
          <a:blip r:embed="rId4" cstate="print"/>
          <a:srcRect/>
          <a:stretch>
            <a:fillRect/>
          </a:stretch>
        </p:blipFill>
        <p:spPr bwMode="auto">
          <a:xfrm>
            <a:off x="152400" y="228600"/>
            <a:ext cx="4406900"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sp>
        <p:nvSpPr>
          <p:cNvPr id="3" name="Content Placeholder 2"/>
          <p:cNvSpPr>
            <a:spLocks noGrp="1"/>
          </p:cNvSpPr>
          <p:nvPr>
            <p:ph idx="1"/>
          </p:nvPr>
        </p:nvSpPr>
        <p:spPr/>
        <p:txBody>
          <a:bodyPr/>
          <a:lstStyle/>
          <a:p>
            <a:pPr>
              <a:buNone/>
            </a:pPr>
            <a:r>
              <a:rPr lang="en-US" i="1" dirty="0" smtClean="0"/>
              <a:t>Myth #4: Nothing can be done to help UI  </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i="1" dirty="0" smtClean="0">
                <a:solidFill>
                  <a:srgbClr val="FF0000"/>
                </a:solidFill>
              </a:rPr>
              <a:t>Fact:  UI is a treatable condition</a:t>
            </a:r>
            <a:endParaRPr lang="en-US" i="1" dirty="0">
              <a:solidFill>
                <a:srgbClr val="FF0000"/>
              </a:solidFill>
            </a:endParaRPr>
          </a:p>
        </p:txBody>
      </p:sp>
      <p:pic>
        <p:nvPicPr>
          <p:cNvPr id="6" name="Picture 5" descr="MC900287592.WMF"/>
          <p:cNvPicPr>
            <a:picLocks noChangeAspect="1"/>
          </p:cNvPicPr>
          <p:nvPr/>
        </p:nvPicPr>
        <p:blipFill>
          <a:blip r:embed="rId3" cstate="print"/>
          <a:stretch>
            <a:fillRect/>
          </a:stretch>
        </p:blipFill>
        <p:spPr>
          <a:xfrm>
            <a:off x="3505200" y="2438400"/>
            <a:ext cx="2296562" cy="2891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sp>
        <p:nvSpPr>
          <p:cNvPr id="3" name="Content Placeholder 2"/>
          <p:cNvSpPr>
            <a:spLocks noGrp="1"/>
          </p:cNvSpPr>
          <p:nvPr>
            <p:ph idx="1"/>
          </p:nvPr>
        </p:nvSpPr>
        <p:spPr/>
        <p:txBody>
          <a:bodyPr/>
          <a:lstStyle/>
          <a:p>
            <a:pPr>
              <a:buNone/>
            </a:pPr>
            <a:r>
              <a:rPr lang="en-US" i="1" dirty="0" smtClean="0"/>
              <a:t>Myth #5: The person I take care of has UI, so that makes me a bad caregiver</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solidFill>
                <a:srgbClr val="FF0000"/>
              </a:solidFill>
            </a:endParaRPr>
          </a:p>
          <a:p>
            <a:pPr>
              <a:buNone/>
            </a:pPr>
            <a:r>
              <a:rPr lang="en-US" i="1" dirty="0" smtClean="0">
                <a:solidFill>
                  <a:srgbClr val="FF0000"/>
                </a:solidFill>
              </a:rPr>
              <a:t>Fact: UI in your care-recipient is not a direct reflection of your caregiving abilities</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a:p>
        </p:txBody>
      </p:sp>
      <p:pic>
        <p:nvPicPr>
          <p:cNvPr id="4" name="Picture 3" descr="MP900423044.JPG"/>
          <p:cNvPicPr>
            <a:picLocks noChangeAspect="1"/>
          </p:cNvPicPr>
          <p:nvPr/>
        </p:nvPicPr>
        <p:blipFill>
          <a:blip r:embed="rId3" cstate="print"/>
          <a:stretch>
            <a:fillRect/>
          </a:stretch>
        </p:blipFill>
        <p:spPr>
          <a:xfrm>
            <a:off x="2971800" y="2971800"/>
            <a:ext cx="3048000"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Toileting and Dementia</a:t>
            </a:r>
            <a:endParaRPr lang="en-US" dirty="0"/>
          </a:p>
        </p:txBody>
      </p:sp>
      <p:sp>
        <p:nvSpPr>
          <p:cNvPr id="4" name="Content Placeholder 3"/>
          <p:cNvSpPr>
            <a:spLocks noGrp="1"/>
          </p:cNvSpPr>
          <p:nvPr>
            <p:ph sz="half" idx="1"/>
          </p:nvPr>
        </p:nvSpPr>
        <p:spPr>
          <a:xfrm>
            <a:off x="381000" y="1981200"/>
            <a:ext cx="4038600" cy="4495800"/>
          </a:xfrm>
        </p:spPr>
        <p:txBody>
          <a:bodyPr/>
          <a:lstStyle/>
          <a:p>
            <a:endParaRPr lang="en-US" dirty="0" smtClean="0"/>
          </a:p>
          <a:p>
            <a:r>
              <a:rPr lang="en-US" dirty="0" smtClean="0"/>
              <a:t>Less able to understand and respond to urge to urinate</a:t>
            </a:r>
          </a:p>
          <a:p>
            <a:endParaRPr lang="en-US" dirty="0" smtClean="0"/>
          </a:p>
          <a:p>
            <a:r>
              <a:rPr lang="en-US" dirty="0" smtClean="0"/>
              <a:t>Functional Incontinence</a:t>
            </a:r>
          </a:p>
          <a:p>
            <a:pPr>
              <a:buNone/>
            </a:pPr>
            <a:r>
              <a:rPr lang="en-US" dirty="0" smtClean="0"/>
              <a:t>		</a:t>
            </a:r>
          </a:p>
          <a:p>
            <a:pPr>
              <a:buNone/>
            </a:pPr>
            <a:r>
              <a:rPr lang="en-US" sz="1800" b="0" dirty="0" smtClean="0"/>
              <a:t>(</a:t>
            </a:r>
            <a:r>
              <a:rPr lang="en-US" sz="1800" b="0" dirty="0" err="1" smtClean="0"/>
              <a:t>Specht</a:t>
            </a:r>
            <a:r>
              <a:rPr lang="en-US" sz="1800" b="0" dirty="0" smtClean="0"/>
              <a:t>, 2011)</a:t>
            </a:r>
          </a:p>
          <a:p>
            <a:endParaRPr lang="en-US" dirty="0" smtClean="0"/>
          </a:p>
          <a:p>
            <a:pPr>
              <a:buNone/>
            </a:pPr>
            <a:endParaRPr lang="en-US" dirty="0" smtClean="0"/>
          </a:p>
          <a:p>
            <a:pPr>
              <a:buNone/>
            </a:pPr>
            <a:r>
              <a:rPr lang="en-US" dirty="0" smtClean="0"/>
              <a:t>			</a:t>
            </a:r>
            <a:r>
              <a:rPr lang="en-US" sz="1800" b="0" dirty="0" smtClean="0"/>
              <a:t>(Specht, 2011)</a:t>
            </a:r>
            <a:endParaRPr lang="en-US" sz="1800" b="0" dirty="0"/>
          </a:p>
        </p:txBody>
      </p:sp>
      <p:pic>
        <p:nvPicPr>
          <p:cNvPr id="7" name="Content Placeholder 6" descr="MC900053965.WMF"/>
          <p:cNvPicPr>
            <a:picLocks noGrp="1" noChangeAspect="1"/>
          </p:cNvPicPr>
          <p:nvPr>
            <p:ph sz="half" idx="2"/>
          </p:nvPr>
        </p:nvPicPr>
        <p:blipFill>
          <a:blip r:embed="rId3" cstate="print"/>
          <a:stretch>
            <a:fillRect/>
          </a:stretch>
        </p:blipFill>
        <p:spPr>
          <a:xfrm>
            <a:off x="4648200" y="2590800"/>
            <a:ext cx="2474671" cy="2819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Toileting and Dementia</a:t>
            </a:r>
            <a:endParaRPr lang="en-US" dirty="0"/>
          </a:p>
        </p:txBody>
      </p:sp>
      <p:sp>
        <p:nvSpPr>
          <p:cNvPr id="3" name="Content Placeholder 2"/>
          <p:cNvSpPr>
            <a:spLocks noGrp="1"/>
          </p:cNvSpPr>
          <p:nvPr>
            <p:ph idx="1"/>
          </p:nvPr>
        </p:nvSpPr>
        <p:spPr/>
        <p:txBody>
          <a:bodyPr/>
          <a:lstStyle/>
          <a:p>
            <a:endParaRPr lang="en-US" dirty="0" smtClean="0"/>
          </a:p>
          <a:p>
            <a:r>
              <a:rPr lang="en-US" dirty="0" smtClean="0"/>
              <a:t>Less able to understand what everyday objects are used for</a:t>
            </a:r>
          </a:p>
          <a:p>
            <a:endParaRPr lang="en-US" dirty="0" smtClean="0"/>
          </a:p>
          <a:p>
            <a:endParaRPr lang="en-US" dirty="0" smtClean="0"/>
          </a:p>
          <a:p>
            <a:endParaRPr lang="en-US" dirty="0" smtClean="0"/>
          </a:p>
          <a:p>
            <a:endParaRPr lang="en-US" dirty="0" smtClean="0"/>
          </a:p>
          <a:p>
            <a:pPr lvl="8"/>
            <a:r>
              <a:rPr lang="en-US" dirty="0" smtClean="0"/>
              <a:t>                        (Specht, 2011)</a:t>
            </a:r>
            <a:endParaRPr lang="en-US" dirty="0"/>
          </a:p>
        </p:txBody>
      </p:sp>
      <p:pic>
        <p:nvPicPr>
          <p:cNvPr id="5" name="Content Placeholder 4" descr="MC900272988.WMF"/>
          <p:cNvPicPr>
            <a:picLocks noGrp="1" noChangeAspect="1"/>
          </p:cNvPicPr>
          <p:nvPr>
            <p:ph sz="half" idx="4294967295"/>
          </p:nvPr>
        </p:nvPicPr>
        <p:blipFill>
          <a:blip r:embed="rId3" cstate="print"/>
          <a:stretch>
            <a:fillRect/>
          </a:stretch>
        </p:blipFill>
        <p:spPr>
          <a:xfrm>
            <a:off x="2286000" y="3581400"/>
            <a:ext cx="2971800" cy="2971800"/>
          </a:xfrm>
        </p:spPr>
      </p:pic>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685584"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(Specht, 2011).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Toileting and Dementia: What to Do</a:t>
            </a:r>
            <a:endParaRPr lang="en-US" dirty="0"/>
          </a:p>
        </p:txBody>
      </p:sp>
      <p:sp>
        <p:nvSpPr>
          <p:cNvPr id="5" name="Content Placeholder 4"/>
          <p:cNvSpPr>
            <a:spLocks noGrp="1"/>
          </p:cNvSpPr>
          <p:nvPr>
            <p:ph idx="1"/>
          </p:nvPr>
        </p:nvSpPr>
        <p:spPr/>
        <p:txBody>
          <a:bodyPr/>
          <a:lstStyle/>
          <a:p>
            <a:r>
              <a:rPr lang="en-US" sz="2800" dirty="0" smtClean="0"/>
              <a:t>Observe for </a:t>
            </a:r>
            <a:r>
              <a:rPr lang="en-US" sz="2800" dirty="0" smtClean="0">
                <a:solidFill>
                  <a:srgbClr val="FF0000"/>
                </a:solidFill>
              </a:rPr>
              <a:t>toileting cues</a:t>
            </a:r>
          </a:p>
          <a:p>
            <a:endParaRPr lang="en-US" sz="2800" dirty="0" smtClean="0"/>
          </a:p>
          <a:p>
            <a:r>
              <a:rPr lang="en-US" sz="2800" dirty="0" smtClean="0">
                <a:solidFill>
                  <a:srgbClr val="FF0000"/>
                </a:solidFill>
              </a:rPr>
              <a:t>Paint</a:t>
            </a:r>
            <a:r>
              <a:rPr lang="en-US" sz="2800" dirty="0" smtClean="0"/>
              <a:t> bathroom door or toilet seat cover</a:t>
            </a:r>
          </a:p>
          <a:p>
            <a:pPr>
              <a:buNone/>
            </a:pPr>
            <a:endParaRPr lang="en-US" sz="2800" dirty="0" smtClean="0"/>
          </a:p>
          <a:p>
            <a:r>
              <a:rPr lang="en-US" sz="2800" dirty="0" smtClean="0">
                <a:solidFill>
                  <a:srgbClr val="FF0000"/>
                </a:solidFill>
              </a:rPr>
              <a:t>Remove</a:t>
            </a:r>
            <a:r>
              <a:rPr lang="en-US" sz="2800" dirty="0" smtClean="0"/>
              <a:t> common objects that can be mistaken for toilet</a:t>
            </a:r>
          </a:p>
          <a:p>
            <a:endParaRPr lang="en-US" sz="2800" dirty="0" smtClean="0"/>
          </a:p>
          <a:p>
            <a:r>
              <a:rPr lang="en-US" sz="2800" dirty="0" smtClean="0"/>
              <a:t>Choose easily </a:t>
            </a:r>
            <a:r>
              <a:rPr lang="en-US" sz="2800" dirty="0" smtClean="0">
                <a:solidFill>
                  <a:srgbClr val="FF0000"/>
                </a:solidFill>
              </a:rPr>
              <a:t>removable clothing</a:t>
            </a:r>
          </a:p>
          <a:p>
            <a:pPr>
              <a:buNone/>
            </a:pPr>
            <a:endParaRPr lang="en-US" sz="1800" b="1" dirty="0" smtClean="0">
              <a:solidFill>
                <a:srgbClr val="FF0000"/>
              </a:solidFill>
            </a:endParaRPr>
          </a:p>
          <a:p>
            <a:pPr>
              <a:buNone/>
            </a:pPr>
            <a:r>
              <a:rPr lang="en-US" sz="1800" b="1" dirty="0" smtClean="0">
                <a:solidFill>
                  <a:srgbClr val="FF0000"/>
                </a:solidFill>
              </a:rPr>
              <a:t>							</a:t>
            </a:r>
            <a:r>
              <a:rPr lang="en-US" sz="1800" b="0" dirty="0" smtClean="0">
                <a:solidFill>
                  <a:schemeClr val="accent1">
                    <a:lumMod val="50000"/>
                  </a:schemeClr>
                </a:solidFill>
              </a:rPr>
              <a:t>(NAFC, 2011)</a:t>
            </a:r>
          </a:p>
          <a:p>
            <a:pPr>
              <a:buNone/>
            </a:pPr>
            <a:r>
              <a:rPr lang="en-US" sz="1800" dirty="0" smtClean="0">
                <a:solidFill>
                  <a:schemeClr val="accent1">
                    <a:lumMod val="50000"/>
                  </a:schemeClr>
                </a:solidFill>
              </a:rPr>
              <a:t>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Bathroom Safety and Falls</a:t>
            </a:r>
            <a:endParaRPr lang="en-US" dirty="0"/>
          </a:p>
        </p:txBody>
      </p:sp>
      <p:sp>
        <p:nvSpPr>
          <p:cNvPr id="3" name="Content Placeholder 2"/>
          <p:cNvSpPr>
            <a:spLocks noGrp="1"/>
          </p:cNvSpPr>
          <p:nvPr>
            <p:ph sz="half" idx="1"/>
          </p:nvPr>
        </p:nvSpPr>
        <p:spPr/>
        <p:txBody>
          <a:bodyPr/>
          <a:lstStyle/>
          <a:p>
            <a:r>
              <a:rPr lang="en-US" dirty="0" smtClean="0"/>
              <a:t>Promote independence</a:t>
            </a:r>
          </a:p>
          <a:p>
            <a:pPr>
              <a:buNone/>
            </a:pPr>
            <a:endParaRPr lang="en-US" dirty="0" smtClean="0"/>
          </a:p>
          <a:p>
            <a:r>
              <a:rPr lang="en-US" dirty="0" smtClean="0"/>
              <a:t>Raised toilet seats</a:t>
            </a:r>
          </a:p>
          <a:p>
            <a:pPr>
              <a:buNone/>
            </a:pPr>
            <a:endParaRPr lang="en-US" dirty="0" smtClean="0"/>
          </a:p>
          <a:p>
            <a:r>
              <a:rPr lang="en-US" dirty="0" smtClean="0"/>
              <a:t>Grab bars</a:t>
            </a:r>
          </a:p>
          <a:p>
            <a:endParaRPr lang="en-US" dirty="0" smtClean="0"/>
          </a:p>
          <a:p>
            <a:r>
              <a:rPr lang="en-US" dirty="0" smtClean="0"/>
              <a:t>Non-skid floor mats</a:t>
            </a:r>
          </a:p>
          <a:p>
            <a:pPr lvl="3">
              <a:buNone/>
            </a:pPr>
            <a:endParaRPr lang="en-US" dirty="0" smtClean="0"/>
          </a:p>
          <a:p>
            <a:pPr lvl="3">
              <a:buNone/>
            </a:pPr>
            <a:r>
              <a:rPr lang="en-US" dirty="0" smtClean="0"/>
              <a:t>		(Bradley, 2012)</a:t>
            </a:r>
            <a:endParaRPr lang="en-US" dirty="0"/>
          </a:p>
        </p:txBody>
      </p:sp>
      <p:pic>
        <p:nvPicPr>
          <p:cNvPr id="5" name="Content Placeholder 4" descr="MP900422503.JPG"/>
          <p:cNvPicPr>
            <a:picLocks noGrp="1" noChangeAspect="1"/>
          </p:cNvPicPr>
          <p:nvPr>
            <p:ph sz="half" idx="2"/>
          </p:nvPr>
        </p:nvPicPr>
        <p:blipFill>
          <a:blip r:embed="rId3" cstate="print"/>
          <a:stretch>
            <a:fillRect/>
          </a:stretch>
        </p:blipFill>
        <p:spPr>
          <a:xfrm>
            <a:off x="5160319" y="1951038"/>
            <a:ext cx="3014361" cy="4525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Bathroom Safety and Falls</a:t>
            </a:r>
            <a:endParaRPr lang="en-US" dirty="0"/>
          </a:p>
        </p:txBody>
      </p:sp>
      <p:sp>
        <p:nvSpPr>
          <p:cNvPr id="3" name="Content Placeholder 2"/>
          <p:cNvSpPr>
            <a:spLocks noGrp="1"/>
          </p:cNvSpPr>
          <p:nvPr>
            <p:ph sz="half" idx="1"/>
          </p:nvPr>
        </p:nvSpPr>
        <p:spPr/>
        <p:txBody>
          <a:bodyPr/>
          <a:lstStyle/>
          <a:p>
            <a:r>
              <a:rPr lang="en-US" sz="2400" dirty="0" smtClean="0"/>
              <a:t>Well-lighted path to bathroom</a:t>
            </a:r>
          </a:p>
          <a:p>
            <a:endParaRPr lang="en-US" sz="2400" dirty="0" smtClean="0"/>
          </a:p>
          <a:p>
            <a:r>
              <a:rPr lang="en-US" sz="2400" dirty="0" smtClean="0"/>
              <a:t>Bedside urinal or commode </a:t>
            </a:r>
          </a:p>
          <a:p>
            <a:endParaRPr lang="en-US" sz="2400" dirty="0" smtClean="0"/>
          </a:p>
          <a:p>
            <a:r>
              <a:rPr lang="en-US" sz="2400" dirty="0" smtClean="0"/>
              <a:t>Limit fluids before bed</a:t>
            </a:r>
          </a:p>
          <a:p>
            <a:endParaRPr lang="en-US" sz="2400" dirty="0" smtClean="0"/>
          </a:p>
          <a:p>
            <a:r>
              <a:rPr lang="en-US" sz="2400" dirty="0" smtClean="0"/>
              <a:t>Empty bladder before bed</a:t>
            </a:r>
          </a:p>
          <a:p>
            <a:endParaRPr lang="en-US" dirty="0" smtClean="0"/>
          </a:p>
        </p:txBody>
      </p:sp>
      <p:pic>
        <p:nvPicPr>
          <p:cNvPr id="5" name="Content Placeholder 4" descr="MC900282968.WMF"/>
          <p:cNvPicPr>
            <a:picLocks noGrp="1" noChangeAspect="1"/>
          </p:cNvPicPr>
          <p:nvPr>
            <p:ph sz="half" idx="2"/>
          </p:nvPr>
        </p:nvPicPr>
        <p:blipFill>
          <a:blip r:embed="rId3" cstate="print"/>
          <a:stretch>
            <a:fillRect/>
          </a:stretch>
        </p:blipFill>
        <p:spPr>
          <a:xfrm>
            <a:off x="5105400" y="2590800"/>
            <a:ext cx="2430780" cy="2530761"/>
          </a:xfrm>
        </p:spPr>
      </p:pic>
      <p:sp>
        <p:nvSpPr>
          <p:cNvPr id="6" name="Rectangle 5"/>
          <p:cNvSpPr/>
          <p:nvPr/>
        </p:nvSpPr>
        <p:spPr>
          <a:xfrm>
            <a:off x="4495800" y="6248400"/>
            <a:ext cx="4202945" cy="369332"/>
          </a:xfrm>
          <a:prstGeom prst="rect">
            <a:avLst/>
          </a:prstGeom>
        </p:spPr>
        <p:txBody>
          <a:bodyPr wrap="none">
            <a:spAutoFit/>
          </a:bodyPr>
          <a:lstStyle/>
          <a:p>
            <a:r>
              <a:rPr lang="en-US" dirty="0" smtClean="0">
                <a:solidFill>
                  <a:schemeClr val="accent1">
                    <a:lumMod val="50000"/>
                  </a:schemeClr>
                </a:solidFill>
              </a:rPr>
              <a:t>(Newman &amp; Wein, 2009; NAFC, 2011) </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Transfers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Proper body mechanics</a:t>
            </a:r>
          </a:p>
          <a:p>
            <a:pPr>
              <a:buNone/>
            </a:pPr>
            <a:endParaRPr lang="en-US" dirty="0" smtClean="0"/>
          </a:p>
          <a:p>
            <a:r>
              <a:rPr lang="en-US" dirty="0" smtClean="0"/>
              <a:t>Toileting in public settings</a:t>
            </a:r>
          </a:p>
          <a:p>
            <a:endParaRPr lang="en-US" dirty="0" smtClean="0"/>
          </a:p>
          <a:p>
            <a:pPr>
              <a:buNone/>
            </a:pPr>
            <a:endParaRPr lang="en-US" dirty="0" smtClean="0"/>
          </a:p>
          <a:p>
            <a:pPr>
              <a:buNone/>
            </a:pPr>
            <a:r>
              <a:rPr lang="en-US" dirty="0" smtClean="0"/>
              <a:t>			</a:t>
            </a:r>
            <a:r>
              <a:rPr lang="en-US" sz="1800" b="0" dirty="0" smtClean="0"/>
              <a:t>(Bradley, 2012)</a:t>
            </a:r>
          </a:p>
          <a:p>
            <a:pPr>
              <a:buNone/>
            </a:pPr>
            <a:r>
              <a:rPr lang="en-US" sz="2400" b="0" dirty="0" smtClean="0"/>
              <a:t>		</a:t>
            </a:r>
            <a:endParaRPr lang="en-US" sz="2400" b="0" dirty="0"/>
          </a:p>
        </p:txBody>
      </p:sp>
      <p:pic>
        <p:nvPicPr>
          <p:cNvPr id="5" name="Content Placeholder 4" descr="Caregiver.JPG"/>
          <p:cNvPicPr>
            <a:picLocks noGrp="1" noChangeAspect="1"/>
          </p:cNvPicPr>
          <p:nvPr>
            <p:ph sz="half" idx="2"/>
          </p:nvPr>
        </p:nvPicPr>
        <p:blipFill>
          <a:blip r:embed="rId3" cstate="print"/>
          <a:stretch>
            <a:fillRect/>
          </a:stretch>
        </p:blipFill>
        <p:spPr>
          <a:xfrm>
            <a:off x="4419600" y="2362200"/>
            <a:ext cx="3352800" cy="3657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 Toileting </a:t>
            </a:r>
            <a:endParaRPr lang="en-US" dirty="0"/>
          </a:p>
        </p:txBody>
      </p:sp>
      <p:sp>
        <p:nvSpPr>
          <p:cNvPr id="3" name="Content Placeholder 2"/>
          <p:cNvSpPr>
            <a:spLocks noGrp="1"/>
          </p:cNvSpPr>
          <p:nvPr>
            <p:ph sz="half" idx="1"/>
          </p:nvPr>
        </p:nvSpPr>
        <p:spPr/>
        <p:txBody>
          <a:bodyPr/>
          <a:lstStyle/>
          <a:p>
            <a:endParaRPr lang="en-US" dirty="0" smtClean="0"/>
          </a:p>
          <a:p>
            <a:pPr>
              <a:buNone/>
            </a:pPr>
            <a:r>
              <a:rPr lang="en-US" dirty="0" smtClean="0"/>
              <a:t>			</a:t>
            </a:r>
            <a:endParaRPr lang="en-US" dirty="0"/>
          </a:p>
        </p:txBody>
      </p:sp>
      <p:sp>
        <p:nvSpPr>
          <p:cNvPr id="5" name="Content Placeholder 4"/>
          <p:cNvSpPr>
            <a:spLocks noGrp="1"/>
          </p:cNvSpPr>
          <p:nvPr>
            <p:ph sz="half" idx="2"/>
          </p:nvPr>
        </p:nvSpPr>
        <p:spPr/>
        <p:txBody>
          <a:bodyPr/>
          <a:lstStyle/>
          <a:p>
            <a:endParaRPr lang="en-US" dirty="0" smtClean="0"/>
          </a:p>
          <a:p>
            <a:r>
              <a:rPr lang="en-US" dirty="0" smtClean="0"/>
              <a:t>Toilet </a:t>
            </a:r>
            <a:r>
              <a:rPr lang="en-US" i="1" dirty="0" smtClean="0">
                <a:solidFill>
                  <a:srgbClr val="FF0000"/>
                </a:solidFill>
              </a:rPr>
              <a:t>“by the clock”</a:t>
            </a:r>
          </a:p>
          <a:p>
            <a:endParaRPr lang="en-US" dirty="0" smtClean="0"/>
          </a:p>
          <a:p>
            <a:r>
              <a:rPr lang="en-US" dirty="0" smtClean="0">
                <a:solidFill>
                  <a:srgbClr val="FF0000"/>
                </a:solidFill>
              </a:rPr>
              <a:t>Goal:</a:t>
            </a:r>
            <a:r>
              <a:rPr lang="en-US" dirty="0" smtClean="0"/>
              <a:t> get ahead of leakages</a:t>
            </a:r>
            <a:endParaRPr lang="en-US" dirty="0"/>
          </a:p>
        </p:txBody>
      </p:sp>
      <p:pic>
        <p:nvPicPr>
          <p:cNvPr id="4" name="Picture 3" descr="MP900305767.JPG"/>
          <p:cNvPicPr>
            <a:picLocks noChangeAspect="1"/>
          </p:cNvPicPr>
          <p:nvPr/>
        </p:nvPicPr>
        <p:blipFill>
          <a:blip r:embed="rId3" cstate="print"/>
          <a:stretch>
            <a:fillRect/>
          </a:stretch>
        </p:blipFill>
        <p:spPr>
          <a:xfrm>
            <a:off x="685800" y="2362200"/>
            <a:ext cx="3493008" cy="3657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Prompted Voiding</a:t>
            </a:r>
            <a:endParaRPr lang="en-US" dirty="0"/>
          </a:p>
        </p:txBody>
      </p:sp>
      <p:pic>
        <p:nvPicPr>
          <p:cNvPr id="5" name="Content Placeholder 4" descr="MP900402446.JPG"/>
          <p:cNvPicPr>
            <a:picLocks noGrp="1" noChangeAspect="1"/>
          </p:cNvPicPr>
          <p:nvPr>
            <p:ph sz="half" idx="1"/>
          </p:nvPr>
        </p:nvPicPr>
        <p:blipFill>
          <a:blip r:embed="rId3" cstate="print"/>
          <a:stretch>
            <a:fillRect/>
          </a:stretch>
        </p:blipFill>
        <p:spPr>
          <a:xfrm>
            <a:off x="483132" y="2209800"/>
            <a:ext cx="3631668" cy="3864107"/>
          </a:xfrm>
        </p:spPr>
      </p:pic>
      <p:sp>
        <p:nvSpPr>
          <p:cNvPr id="4" name="Content Placeholder 3"/>
          <p:cNvSpPr>
            <a:spLocks noGrp="1"/>
          </p:cNvSpPr>
          <p:nvPr>
            <p:ph sz="half" idx="2"/>
          </p:nvPr>
        </p:nvSpPr>
        <p:spPr/>
        <p:txBody>
          <a:bodyPr/>
          <a:lstStyle/>
          <a:p>
            <a:endParaRPr lang="en-US" dirty="0" smtClean="0"/>
          </a:p>
          <a:p>
            <a:r>
              <a:rPr lang="en-US" sz="2400" dirty="0" smtClean="0"/>
              <a:t>Verbal </a:t>
            </a:r>
            <a:r>
              <a:rPr lang="en-US" sz="2400" dirty="0" smtClean="0">
                <a:solidFill>
                  <a:srgbClr val="FF0000"/>
                </a:solidFill>
              </a:rPr>
              <a:t>praise</a:t>
            </a:r>
            <a:r>
              <a:rPr lang="en-US" sz="2400" dirty="0" smtClean="0"/>
              <a:t> for successful toileting or dryness</a:t>
            </a:r>
          </a:p>
          <a:p>
            <a:pPr>
              <a:buNone/>
            </a:pPr>
            <a:endParaRPr lang="en-US" sz="2400" dirty="0" smtClean="0"/>
          </a:p>
          <a:p>
            <a:r>
              <a:rPr lang="en-US" sz="2400" dirty="0" smtClean="0">
                <a:solidFill>
                  <a:srgbClr val="FF0000"/>
                </a:solidFill>
              </a:rPr>
              <a:t>Goal:</a:t>
            </a:r>
            <a:r>
              <a:rPr lang="en-US" sz="2400" dirty="0" smtClean="0"/>
              <a:t> promote dryness and independent toileting</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Burdens of Incontinence</a:t>
            </a:r>
            <a:endParaRPr lang="en-US" dirty="0"/>
          </a:p>
        </p:txBody>
      </p:sp>
      <p:pic>
        <p:nvPicPr>
          <p:cNvPr id="4" name="Content Placeholder 3" descr="MC900370204.WMF"/>
          <p:cNvPicPr>
            <a:picLocks noGrp="1" noChangeAspect="1"/>
          </p:cNvPicPr>
          <p:nvPr>
            <p:ph idx="1"/>
          </p:nvPr>
        </p:nvPicPr>
        <p:blipFill>
          <a:blip r:embed="rId3" cstate="print"/>
          <a:stretch>
            <a:fillRect/>
          </a:stretch>
        </p:blipFill>
        <p:spPr>
          <a:xfrm>
            <a:off x="2057400" y="1752600"/>
            <a:ext cx="4267200" cy="4876800"/>
          </a:xfrm>
        </p:spPr>
      </p:pic>
      <p:pic>
        <p:nvPicPr>
          <p:cNvPr id="1026" name="Picture 2" descr="C:\Program Files\Microsoft Office\MEDIA\CAGCAT10\j0234131.wmf"/>
          <p:cNvPicPr>
            <a:picLocks noChangeAspect="1" noChangeArrowheads="1"/>
          </p:cNvPicPr>
          <p:nvPr/>
        </p:nvPicPr>
        <p:blipFill>
          <a:blip r:embed="rId4" cstate="print"/>
          <a:srcRect/>
          <a:stretch>
            <a:fillRect/>
          </a:stretch>
        </p:blipFill>
        <p:spPr bwMode="auto">
          <a:xfrm>
            <a:off x="4191000" y="3276600"/>
            <a:ext cx="1303177" cy="1219200"/>
          </a:xfrm>
          <a:prstGeom prst="rect">
            <a:avLst/>
          </a:prstGeom>
          <a:noFill/>
        </p:spPr>
      </p:pic>
      <p:pic>
        <p:nvPicPr>
          <p:cNvPr id="7" name="Picture 6" descr="MC900431631.PNG"/>
          <p:cNvPicPr>
            <a:picLocks noChangeAspect="1"/>
          </p:cNvPicPr>
          <p:nvPr/>
        </p:nvPicPr>
        <p:blipFill>
          <a:blip r:embed="rId5" cstate="print"/>
          <a:stretch>
            <a:fillRect/>
          </a:stretch>
        </p:blipFill>
        <p:spPr>
          <a:xfrm>
            <a:off x="2819400" y="2286000"/>
            <a:ext cx="1409700" cy="1485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Caffeine</a:t>
            </a:r>
            <a:endParaRPr lang="en-US" dirty="0"/>
          </a:p>
        </p:txBody>
      </p:sp>
      <p:pic>
        <p:nvPicPr>
          <p:cNvPr id="4" name="Content Placeholder 3" descr="MP900430472.JPG"/>
          <p:cNvPicPr>
            <a:picLocks noGrp="1" noChangeAspect="1"/>
          </p:cNvPicPr>
          <p:nvPr>
            <p:ph idx="1"/>
          </p:nvPr>
        </p:nvPicPr>
        <p:blipFill>
          <a:blip r:embed="rId3" cstate="print"/>
          <a:stretch>
            <a:fillRect/>
          </a:stretch>
        </p:blipFill>
        <p:spPr>
          <a:xfrm>
            <a:off x="2286000" y="3733800"/>
            <a:ext cx="2872581" cy="2872581"/>
          </a:xfrm>
        </p:spPr>
      </p:pic>
      <p:pic>
        <p:nvPicPr>
          <p:cNvPr id="5" name="Picture 4" descr="MP900386425.JPG"/>
          <p:cNvPicPr>
            <a:picLocks noChangeAspect="1"/>
          </p:cNvPicPr>
          <p:nvPr/>
        </p:nvPicPr>
        <p:blipFill>
          <a:blip r:embed="rId4" cstate="print"/>
          <a:stretch>
            <a:fillRect/>
          </a:stretch>
        </p:blipFill>
        <p:spPr>
          <a:xfrm>
            <a:off x="5562600" y="2895600"/>
            <a:ext cx="3204673" cy="2286000"/>
          </a:xfrm>
          <a:prstGeom prst="rect">
            <a:avLst/>
          </a:prstGeom>
        </p:spPr>
      </p:pic>
      <p:pic>
        <p:nvPicPr>
          <p:cNvPr id="6" name="Picture 5" descr="MP900430477.JPG"/>
          <p:cNvPicPr>
            <a:picLocks noChangeAspect="1"/>
          </p:cNvPicPr>
          <p:nvPr/>
        </p:nvPicPr>
        <p:blipFill>
          <a:blip r:embed="rId5" cstate="print"/>
          <a:stretch>
            <a:fillRect/>
          </a:stretch>
        </p:blipFill>
        <p:spPr>
          <a:xfrm>
            <a:off x="2667000" y="2438400"/>
            <a:ext cx="2286000" cy="1981200"/>
          </a:xfrm>
          <a:prstGeom prst="rect">
            <a:avLst/>
          </a:prstGeom>
        </p:spPr>
      </p:pic>
      <p:pic>
        <p:nvPicPr>
          <p:cNvPr id="7" name="Picture 6" descr="MP900422391.JPG"/>
          <p:cNvPicPr>
            <a:picLocks noChangeAspect="1"/>
          </p:cNvPicPr>
          <p:nvPr/>
        </p:nvPicPr>
        <p:blipFill>
          <a:blip r:embed="rId6" cstate="print"/>
          <a:stretch>
            <a:fillRect/>
          </a:stretch>
        </p:blipFill>
        <p:spPr>
          <a:xfrm>
            <a:off x="609600" y="3124200"/>
            <a:ext cx="1600200" cy="25650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Management</a:t>
            </a:r>
            <a:endParaRPr lang="en-US" dirty="0"/>
          </a:p>
        </p:txBody>
      </p:sp>
      <p:sp>
        <p:nvSpPr>
          <p:cNvPr id="3" name="Content Placeholder 2"/>
          <p:cNvSpPr>
            <a:spLocks noGrp="1"/>
          </p:cNvSpPr>
          <p:nvPr>
            <p:ph sz="half" idx="1"/>
          </p:nvPr>
        </p:nvSpPr>
        <p:spPr>
          <a:xfrm>
            <a:off x="457200" y="1951038"/>
            <a:ext cx="4038600" cy="3840162"/>
          </a:xfrm>
        </p:spPr>
        <p:txBody>
          <a:bodyPr/>
          <a:lstStyle/>
          <a:p>
            <a:endParaRPr lang="en-US" dirty="0" smtClean="0"/>
          </a:p>
          <a:p>
            <a:r>
              <a:rPr lang="en-US" dirty="0" smtClean="0"/>
              <a:t>6-8 eight ounce glasses</a:t>
            </a:r>
          </a:p>
          <a:p>
            <a:endParaRPr lang="en-US" dirty="0" smtClean="0"/>
          </a:p>
          <a:p>
            <a:r>
              <a:rPr lang="en-US" dirty="0" smtClean="0"/>
              <a:t>Stop drinking fluids 2-3 hours before bedtime</a:t>
            </a:r>
          </a:p>
          <a:p>
            <a:endParaRPr lang="en-US" dirty="0" smtClean="0"/>
          </a:p>
          <a:p>
            <a:pPr>
              <a:buNone/>
            </a:pPr>
            <a:r>
              <a:rPr lang="en-US" sz="1600" b="0" dirty="0" smtClean="0"/>
              <a:t>(Institute of Medicine, 2004; Goode, et al., 2011; Vaughan, et al, 2009)      </a:t>
            </a:r>
          </a:p>
          <a:p>
            <a:endParaRPr lang="en-US" dirty="0"/>
          </a:p>
        </p:txBody>
      </p:sp>
      <p:pic>
        <p:nvPicPr>
          <p:cNvPr id="6" name="Content Placeholder 5" descr="MP900321110.JPG"/>
          <p:cNvPicPr>
            <a:picLocks noGrp="1" noChangeAspect="1"/>
          </p:cNvPicPr>
          <p:nvPr>
            <p:ph sz="half" idx="2"/>
          </p:nvPr>
        </p:nvPicPr>
        <p:blipFill>
          <a:blip r:embed="rId3" cstate="print"/>
          <a:stretch>
            <a:fillRect/>
          </a:stretch>
        </p:blipFill>
        <p:spPr>
          <a:xfrm>
            <a:off x="5362956" y="2385219"/>
            <a:ext cx="2609088" cy="3657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Bladder Irritants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Artificial sweetener </a:t>
            </a:r>
          </a:p>
          <a:p>
            <a:r>
              <a:rPr lang="en-US" dirty="0" smtClean="0"/>
              <a:t>Spicy food</a:t>
            </a:r>
          </a:p>
          <a:p>
            <a:r>
              <a:rPr lang="en-US" dirty="0" smtClean="0"/>
              <a:t>Tomato-based foods</a:t>
            </a:r>
          </a:p>
          <a:p>
            <a:r>
              <a:rPr lang="en-US" dirty="0" smtClean="0"/>
              <a:t>Citrus</a:t>
            </a:r>
          </a:p>
          <a:p>
            <a:r>
              <a:rPr lang="en-US" dirty="0" smtClean="0"/>
              <a:t>Carbonated drinks</a:t>
            </a:r>
          </a:p>
          <a:p>
            <a:r>
              <a:rPr lang="en-US" dirty="0" smtClean="0"/>
              <a:t>Alcohol</a:t>
            </a:r>
          </a:p>
          <a:p>
            <a:endParaRPr lang="en-US" dirty="0" smtClean="0"/>
          </a:p>
          <a:p>
            <a:pPr>
              <a:buNone/>
            </a:pPr>
            <a:r>
              <a:rPr lang="en-US" sz="1600" b="0" dirty="0" smtClean="0"/>
              <a:t>(Mayo Clinic, 2011; Newman &amp; Wein,  2009)</a:t>
            </a:r>
            <a:endParaRPr lang="en-US" sz="1600" b="0" dirty="0"/>
          </a:p>
        </p:txBody>
      </p:sp>
      <p:pic>
        <p:nvPicPr>
          <p:cNvPr id="5" name="Content Placeholder 4" descr="MP900409550.JPG"/>
          <p:cNvPicPr>
            <a:picLocks noGrp="1" noChangeAspect="1"/>
          </p:cNvPicPr>
          <p:nvPr>
            <p:ph sz="half" idx="2"/>
          </p:nvPr>
        </p:nvPicPr>
        <p:blipFill>
          <a:blip r:embed="rId3" cstate="print"/>
          <a:stretch>
            <a:fillRect/>
          </a:stretch>
        </p:blipFill>
        <p:spPr>
          <a:xfrm>
            <a:off x="4648200" y="2866767"/>
            <a:ext cx="4038600" cy="269450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Constipation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Laxatives </a:t>
            </a:r>
            <a:r>
              <a:rPr lang="en-US" dirty="0" smtClean="0">
                <a:sym typeface="Wingdings" pitchFamily="2" charset="2"/>
              </a:rPr>
              <a:t> habit-forming</a:t>
            </a:r>
            <a:endParaRPr lang="en-US" dirty="0" smtClean="0"/>
          </a:p>
          <a:p>
            <a:r>
              <a:rPr lang="en-US" dirty="0" smtClean="0"/>
              <a:t>Mineral Oil  </a:t>
            </a:r>
            <a:r>
              <a:rPr lang="en-US" dirty="0" smtClean="0">
                <a:sym typeface="Wingdings" pitchFamily="2" charset="2"/>
              </a:rPr>
              <a:t> can block Vitamin A,D,E,K</a:t>
            </a:r>
            <a:endParaRPr lang="en-US" dirty="0" smtClean="0"/>
          </a:p>
          <a:p>
            <a:r>
              <a:rPr lang="en-US" dirty="0" smtClean="0"/>
              <a:t>MOM </a:t>
            </a:r>
            <a:r>
              <a:rPr lang="en-US" dirty="0" smtClean="0">
                <a:sym typeface="Wingdings" pitchFamily="2" charset="2"/>
              </a:rPr>
              <a:t> can block vitamins and minerals</a:t>
            </a:r>
          </a:p>
          <a:p>
            <a:pPr>
              <a:buNone/>
            </a:pPr>
            <a:endParaRPr lang="en-US" dirty="0" smtClean="0">
              <a:solidFill>
                <a:srgbClr val="FF0000"/>
              </a:solidFill>
              <a:sym typeface="Wingdings" pitchFamily="2" charset="2"/>
            </a:endParaRPr>
          </a:p>
          <a:p>
            <a:pPr>
              <a:buNone/>
            </a:pPr>
            <a:r>
              <a:rPr lang="en-US" dirty="0" smtClean="0">
                <a:solidFill>
                  <a:srgbClr val="FF0000"/>
                </a:solidFill>
                <a:sym typeface="Wingdings" pitchFamily="2" charset="2"/>
              </a:rPr>
              <a:t>					</a:t>
            </a:r>
            <a:r>
              <a:rPr lang="en-US" sz="2400" b="0" dirty="0" smtClean="0">
                <a:sym typeface="Wingdings" pitchFamily="2" charset="2"/>
              </a:rPr>
              <a:t>(Newman &amp; </a:t>
            </a:r>
            <a:r>
              <a:rPr lang="en-US" sz="2400" b="0" dirty="0" err="1" smtClean="0">
                <a:sym typeface="Wingdings" pitchFamily="2" charset="2"/>
              </a:rPr>
              <a:t>Wein</a:t>
            </a:r>
            <a:r>
              <a:rPr lang="en-US" sz="2400" b="0" dirty="0" smtClean="0">
                <a:sym typeface="Wingdings" pitchFamily="2" charset="2"/>
              </a:rPr>
              <a:t>, 2009)</a:t>
            </a:r>
            <a:endParaRPr lang="en-US" sz="2400"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Constipation Recipe</a:t>
            </a:r>
            <a:endParaRPr lang="en-US" dirty="0"/>
          </a:p>
        </p:txBody>
      </p:sp>
      <p:sp>
        <p:nvSpPr>
          <p:cNvPr id="3" name="Content Placeholder 2"/>
          <p:cNvSpPr>
            <a:spLocks noGrp="1"/>
          </p:cNvSpPr>
          <p:nvPr>
            <p:ph idx="1"/>
          </p:nvPr>
        </p:nvSpPr>
        <p:spPr/>
        <p:txBody>
          <a:bodyPr/>
          <a:lstStyle/>
          <a:p>
            <a:r>
              <a:rPr lang="en-US" dirty="0" smtClean="0"/>
              <a:t>1 cup crushed 100% bran flakes</a:t>
            </a:r>
          </a:p>
          <a:p>
            <a:r>
              <a:rPr lang="en-US" dirty="0" smtClean="0"/>
              <a:t>1 ½ cup canned pears in </a:t>
            </a:r>
            <a:r>
              <a:rPr lang="en-US" u="sng" dirty="0" smtClean="0">
                <a:solidFill>
                  <a:srgbClr val="FF0000"/>
                </a:solidFill>
              </a:rPr>
              <a:t>real juice</a:t>
            </a:r>
          </a:p>
          <a:p>
            <a:r>
              <a:rPr lang="en-US" dirty="0" smtClean="0"/>
              <a:t>Blend. Store in Refrigerator.</a:t>
            </a:r>
          </a:p>
          <a:p>
            <a:pPr>
              <a:buNone/>
            </a:pPr>
            <a:endParaRPr lang="en-US" dirty="0" smtClean="0"/>
          </a:p>
          <a:p>
            <a:pPr>
              <a:buNone/>
            </a:pPr>
            <a:r>
              <a:rPr lang="en-US" dirty="0" smtClean="0"/>
              <a:t>Take 1 tablespoon each morning with cup of warm beverage</a:t>
            </a:r>
          </a:p>
          <a:p>
            <a:pPr>
              <a:buNone/>
            </a:pPr>
            <a:endParaRPr lang="en-US" dirty="0" smtClean="0"/>
          </a:p>
          <a:p>
            <a:pPr>
              <a:buNone/>
            </a:pPr>
            <a:r>
              <a:rPr lang="en-US" dirty="0" smtClean="0"/>
              <a:t>Be sure to drink enough fluids!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Care</a:t>
            </a:r>
            <a:endParaRPr lang="en-US" dirty="0"/>
          </a:p>
        </p:txBody>
      </p:sp>
      <p:sp>
        <p:nvSpPr>
          <p:cNvPr id="3" name="Content Placeholder 2"/>
          <p:cNvSpPr>
            <a:spLocks noGrp="1"/>
          </p:cNvSpPr>
          <p:nvPr>
            <p:ph sz="half" idx="1"/>
          </p:nvPr>
        </p:nvSpPr>
        <p:spPr>
          <a:xfrm>
            <a:off x="457200" y="1951038"/>
            <a:ext cx="4038600" cy="4297362"/>
          </a:xfrm>
        </p:spPr>
        <p:txBody>
          <a:bodyPr/>
          <a:lstStyle/>
          <a:p>
            <a:endParaRPr lang="en-US" dirty="0" smtClean="0"/>
          </a:p>
          <a:p>
            <a:r>
              <a:rPr lang="en-US" dirty="0" smtClean="0"/>
              <a:t>Develop routine</a:t>
            </a:r>
          </a:p>
          <a:p>
            <a:pPr lvl="1"/>
            <a:r>
              <a:rPr lang="en-US" dirty="0" smtClean="0"/>
              <a:t>Gentle cleaning</a:t>
            </a:r>
          </a:p>
          <a:p>
            <a:pPr lvl="1"/>
            <a:r>
              <a:rPr lang="en-US" dirty="0" smtClean="0"/>
              <a:t>Moisture</a:t>
            </a:r>
          </a:p>
          <a:p>
            <a:pPr lvl="1"/>
            <a:r>
              <a:rPr lang="en-US" dirty="0" smtClean="0"/>
              <a:t>Moisture barriers</a:t>
            </a:r>
          </a:p>
          <a:p>
            <a:endParaRPr lang="en-US" dirty="0" smtClean="0"/>
          </a:p>
          <a:p>
            <a:r>
              <a:rPr lang="en-US" dirty="0" smtClean="0"/>
              <a:t>Contact healthcare provider for new breakdown</a:t>
            </a:r>
          </a:p>
          <a:p>
            <a:pPr>
              <a:buNone/>
            </a:pPr>
            <a:r>
              <a:rPr lang="en-US" dirty="0" smtClean="0"/>
              <a:t>			</a:t>
            </a:r>
            <a:r>
              <a:rPr lang="en-US" sz="1800" b="0" dirty="0" smtClean="0"/>
              <a:t>(Doughty, 2006) </a:t>
            </a:r>
          </a:p>
          <a:p>
            <a:endParaRPr lang="en-US" dirty="0" smtClean="0"/>
          </a:p>
          <a:p>
            <a:endParaRPr lang="en-US" sz="1800" b="0" dirty="0" smtClean="0"/>
          </a:p>
          <a:p>
            <a:endParaRPr lang="en-US" dirty="0" smtClean="0"/>
          </a:p>
          <a:p>
            <a:endParaRPr lang="en-US" dirty="0"/>
          </a:p>
        </p:txBody>
      </p:sp>
      <p:pic>
        <p:nvPicPr>
          <p:cNvPr id="5" name="Content Placeholder 4" descr="MC900040434.WMF"/>
          <p:cNvPicPr>
            <a:picLocks noGrp="1" noChangeAspect="1"/>
          </p:cNvPicPr>
          <p:nvPr>
            <p:ph sz="half" idx="2"/>
          </p:nvPr>
        </p:nvPicPr>
        <p:blipFill>
          <a:blip r:embed="rId3" cstate="print"/>
          <a:stretch>
            <a:fillRect/>
          </a:stretch>
        </p:blipFill>
        <p:spPr>
          <a:xfrm>
            <a:off x="5029200" y="2743200"/>
            <a:ext cx="2666999" cy="28955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Product Selection: General Rules</a:t>
            </a:r>
            <a:endParaRPr lang="en-US" dirty="0"/>
          </a:p>
        </p:txBody>
      </p:sp>
      <p:sp>
        <p:nvSpPr>
          <p:cNvPr id="3" name="Content Placeholder 2"/>
          <p:cNvSpPr>
            <a:spLocks noGrp="1"/>
          </p:cNvSpPr>
          <p:nvPr>
            <p:ph idx="1"/>
          </p:nvPr>
        </p:nvSpPr>
        <p:spPr/>
        <p:txBody>
          <a:bodyPr/>
          <a:lstStyle/>
          <a:p>
            <a:endParaRPr lang="en-US" dirty="0" smtClean="0"/>
          </a:p>
          <a:p>
            <a:r>
              <a:rPr lang="en-US" dirty="0" smtClean="0"/>
              <a:t>Size</a:t>
            </a:r>
          </a:p>
          <a:p>
            <a:r>
              <a:rPr lang="en-US" dirty="0" smtClean="0"/>
              <a:t>Leakage amount</a:t>
            </a:r>
          </a:p>
          <a:p>
            <a:r>
              <a:rPr lang="en-US" dirty="0" smtClean="0"/>
              <a:t>Time of day</a:t>
            </a:r>
          </a:p>
          <a:p>
            <a:r>
              <a:rPr lang="en-US" dirty="0" smtClean="0"/>
              <a:t>Urine vs. stool</a:t>
            </a:r>
          </a:p>
          <a:p>
            <a:r>
              <a:rPr lang="en-US" dirty="0" smtClean="0"/>
              <a:t>Gender</a:t>
            </a:r>
          </a:p>
          <a:p>
            <a:pPr>
              <a:buNone/>
            </a:pPr>
            <a:endParaRPr lang="en-US" dirty="0" smtClean="0"/>
          </a:p>
          <a:p>
            <a:pPr>
              <a:buNone/>
            </a:pPr>
            <a:r>
              <a:rPr lang="en-US" dirty="0" smtClean="0"/>
              <a:t>					</a:t>
            </a:r>
            <a:r>
              <a:rPr lang="en-US" sz="1800" b="0" dirty="0" smtClean="0"/>
              <a:t>(NAFC, 2011; Chamberlain, 2010)</a:t>
            </a:r>
            <a:endParaRPr lang="en-US" sz="1800"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Products: Cost</a:t>
            </a:r>
            <a:endParaRPr lang="en-US" dirty="0"/>
          </a:p>
        </p:txBody>
      </p:sp>
      <p:sp>
        <p:nvSpPr>
          <p:cNvPr id="3" name="Content Placeholder 2"/>
          <p:cNvSpPr>
            <a:spLocks noGrp="1"/>
          </p:cNvSpPr>
          <p:nvPr>
            <p:ph sz="half" idx="1"/>
          </p:nvPr>
        </p:nvSpPr>
        <p:spPr/>
        <p:txBody>
          <a:bodyPr/>
          <a:lstStyle/>
          <a:p>
            <a:r>
              <a:rPr lang="en-US" sz="2400" dirty="0" smtClean="0"/>
              <a:t>Medicare &amp; private insurers</a:t>
            </a:r>
          </a:p>
          <a:p>
            <a:pPr>
              <a:buNone/>
            </a:pPr>
            <a:endParaRPr lang="en-US" sz="2400" dirty="0" smtClean="0"/>
          </a:p>
          <a:p>
            <a:r>
              <a:rPr lang="en-US" sz="2400" dirty="0" smtClean="0"/>
              <a:t>VA Benefits</a:t>
            </a:r>
          </a:p>
          <a:p>
            <a:endParaRPr lang="en-US" sz="2400" dirty="0" smtClean="0"/>
          </a:p>
          <a:p>
            <a:r>
              <a:rPr lang="en-US" sz="2400" dirty="0" smtClean="0"/>
              <a:t>Medicaid</a:t>
            </a:r>
          </a:p>
          <a:p>
            <a:endParaRPr lang="en-US" sz="2400" dirty="0" smtClean="0"/>
          </a:p>
          <a:p>
            <a:r>
              <a:rPr lang="en-US" sz="2400" dirty="0" smtClean="0"/>
              <a:t>Bulk ordering on-line</a:t>
            </a:r>
          </a:p>
          <a:p>
            <a:endParaRPr lang="en-US" sz="2400" dirty="0" smtClean="0"/>
          </a:p>
          <a:p>
            <a:r>
              <a:rPr lang="en-US" sz="2400" dirty="0" smtClean="0"/>
              <a:t>Grants</a:t>
            </a:r>
          </a:p>
          <a:p>
            <a:endParaRPr lang="en-US" dirty="0" smtClean="0"/>
          </a:p>
          <a:p>
            <a:endParaRPr lang="en-US" dirty="0"/>
          </a:p>
        </p:txBody>
      </p:sp>
      <p:pic>
        <p:nvPicPr>
          <p:cNvPr id="5" name="Content Placeholder 4" descr="MC900440409.PNG"/>
          <p:cNvPicPr>
            <a:picLocks noGrp="1" noChangeAspect="1"/>
          </p:cNvPicPr>
          <p:nvPr>
            <p:ph sz="half" idx="2"/>
          </p:nvPr>
        </p:nvPicPr>
        <p:blipFill>
          <a:blip r:embed="rId3" cstate="print"/>
          <a:stretch>
            <a:fillRect/>
          </a:stretch>
        </p:blipFill>
        <p:spPr>
          <a:xfrm>
            <a:off x="5791200" y="2842419"/>
            <a:ext cx="2247900" cy="241538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Products Cost: Who to contact?</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Agency on Aging</a:t>
            </a:r>
          </a:p>
          <a:p>
            <a:endParaRPr lang="en-US" dirty="0" smtClean="0"/>
          </a:p>
          <a:p>
            <a:r>
              <a:rPr lang="en-US" dirty="0" smtClean="0"/>
              <a:t>Local Medicare /Medicaid Agencies</a:t>
            </a:r>
          </a:p>
          <a:p>
            <a:endParaRPr lang="en-US" dirty="0" smtClean="0"/>
          </a:p>
          <a:p>
            <a:r>
              <a:rPr lang="en-US" dirty="0" smtClean="0"/>
              <a:t>Social Services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Stress Related to UI</a:t>
            </a:r>
            <a:endParaRPr lang="en-US" dirty="0"/>
          </a:p>
        </p:txBody>
      </p:sp>
      <p:sp>
        <p:nvSpPr>
          <p:cNvPr id="3" name="Content Placeholder 2"/>
          <p:cNvSpPr>
            <a:spLocks noGrp="1"/>
          </p:cNvSpPr>
          <p:nvPr>
            <p:ph idx="1"/>
          </p:nvPr>
        </p:nvSpPr>
        <p:spPr/>
        <p:txBody>
          <a:bodyPr/>
          <a:lstStyle/>
          <a:p>
            <a:r>
              <a:rPr lang="en-US" sz="2800" dirty="0" smtClean="0"/>
              <a:t>Be realistic</a:t>
            </a:r>
          </a:p>
          <a:p>
            <a:pPr>
              <a:buNone/>
            </a:pPr>
            <a:endParaRPr lang="en-US" sz="2800" dirty="0" smtClean="0"/>
          </a:p>
          <a:p>
            <a:r>
              <a:rPr lang="en-US" sz="2800" dirty="0" smtClean="0"/>
              <a:t>Improvements may be small</a:t>
            </a:r>
          </a:p>
          <a:p>
            <a:endParaRPr lang="en-US" sz="2800" dirty="0" smtClean="0"/>
          </a:p>
          <a:p>
            <a:r>
              <a:rPr lang="en-US" sz="2800" dirty="0" smtClean="0"/>
              <a:t>Anticipate setbacks</a:t>
            </a:r>
          </a:p>
          <a:p>
            <a:endParaRPr lang="en-US" sz="2800" dirty="0" smtClean="0"/>
          </a:p>
          <a:p>
            <a:r>
              <a:rPr lang="en-US" sz="2800" dirty="0" smtClean="0"/>
              <a:t>Take care of yourself: mind, body, spirit</a:t>
            </a:r>
          </a:p>
          <a:p>
            <a:pPr>
              <a:buNone/>
            </a:pPr>
            <a:endParaRPr lang="en-US" sz="2800" dirty="0" smtClean="0"/>
          </a:p>
          <a:p>
            <a:r>
              <a:rPr lang="en-US" sz="2800" dirty="0" smtClean="0"/>
              <a:t>Ask for help</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Goals</a:t>
            </a:r>
          </a:p>
        </p:txBody>
      </p:sp>
      <p:sp>
        <p:nvSpPr>
          <p:cNvPr id="4099" name="Rectangle 3"/>
          <p:cNvSpPr>
            <a:spLocks noGrp="1" noChangeArrowheads="1"/>
          </p:cNvSpPr>
          <p:nvPr>
            <p:ph type="body" idx="1"/>
          </p:nvPr>
        </p:nvSpPr>
        <p:spPr/>
        <p:txBody>
          <a:bodyPr/>
          <a:lstStyle/>
          <a:p>
            <a:pPr lvl="0"/>
            <a:r>
              <a:rPr lang="en-US" sz="2400" dirty="0" smtClean="0"/>
              <a:t>Discuss </a:t>
            </a:r>
            <a:r>
              <a:rPr lang="en-US" sz="2400" dirty="0" smtClean="0">
                <a:solidFill>
                  <a:srgbClr val="FF0000"/>
                </a:solidFill>
              </a:rPr>
              <a:t>practical tips </a:t>
            </a:r>
            <a:r>
              <a:rPr lang="en-US" sz="2400" dirty="0" smtClean="0"/>
              <a:t>to manage urinary incontinence</a:t>
            </a:r>
          </a:p>
          <a:p>
            <a:pPr lvl="0"/>
            <a:endParaRPr lang="en-US" sz="2400" dirty="0" smtClean="0"/>
          </a:p>
          <a:p>
            <a:pPr lvl="0"/>
            <a:r>
              <a:rPr lang="en-US" sz="2400" dirty="0" smtClean="0"/>
              <a:t>Identify </a:t>
            </a:r>
            <a:r>
              <a:rPr lang="en-US" sz="2400" dirty="0" smtClean="0">
                <a:solidFill>
                  <a:srgbClr val="FF0000"/>
                </a:solidFill>
              </a:rPr>
              <a:t>strategies</a:t>
            </a:r>
            <a:r>
              <a:rPr lang="en-US" sz="2400" dirty="0" smtClean="0"/>
              <a:t> to promote toileting safety, reduce risk of falls, and care for skin</a:t>
            </a:r>
          </a:p>
          <a:p>
            <a:pPr lvl="0"/>
            <a:endParaRPr lang="en-US" sz="2400" dirty="0" smtClean="0"/>
          </a:p>
          <a:p>
            <a:pPr lvl="0"/>
            <a:r>
              <a:rPr lang="en-US" sz="2400" dirty="0" smtClean="0"/>
              <a:t>Discuss strategies to </a:t>
            </a:r>
            <a:r>
              <a:rPr lang="en-US" sz="2400" dirty="0" smtClean="0">
                <a:solidFill>
                  <a:srgbClr val="FF0000"/>
                </a:solidFill>
              </a:rPr>
              <a:t>manage stress</a:t>
            </a:r>
            <a:r>
              <a:rPr lang="en-US" sz="2400" dirty="0" smtClean="0"/>
              <a:t> related to caring for someone with UI </a:t>
            </a:r>
          </a:p>
          <a:p>
            <a:pPr eaLnBrk="1" hangingPunct="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National Association for Continence (NAFC)  </a:t>
            </a:r>
          </a:p>
          <a:p>
            <a:pPr>
              <a:buNone/>
            </a:pPr>
            <a:r>
              <a:rPr lang="en-US" sz="2400" b="0" dirty="0" smtClean="0"/>
              <a:t>    - Choosing Products</a:t>
            </a:r>
          </a:p>
          <a:p>
            <a:pPr>
              <a:buNone/>
            </a:pPr>
            <a:r>
              <a:rPr lang="en-US" sz="2400" b="0" dirty="0" smtClean="0"/>
              <a:t>	- Skin care</a:t>
            </a:r>
          </a:p>
          <a:p>
            <a:pPr>
              <a:buNone/>
            </a:pPr>
            <a:r>
              <a:rPr lang="en-US" sz="2400" b="0" dirty="0" smtClean="0"/>
              <a:t>	- Managing odor</a:t>
            </a:r>
          </a:p>
          <a:p>
            <a:pPr>
              <a:buNone/>
            </a:pPr>
            <a:r>
              <a:rPr lang="en-US" sz="2400" b="0" dirty="0" smtClean="0"/>
              <a:t>	- Finding medical specialists</a:t>
            </a:r>
          </a:p>
          <a:p>
            <a:pPr>
              <a:buNone/>
            </a:pPr>
            <a:endParaRPr lang="en-US" dirty="0" smtClean="0">
              <a:hlinkClick r:id="rId3"/>
            </a:endParaRPr>
          </a:p>
          <a:p>
            <a:pPr>
              <a:buNone/>
            </a:pPr>
            <a:r>
              <a:rPr lang="en-US" dirty="0" smtClean="0">
                <a:hlinkClick r:id="rId3"/>
              </a:rPr>
              <a:t>http://www.nafc.org/</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11" name="Content Placeholder 10"/>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800" dirty="0" smtClean="0"/>
              <a:t>“You give but little when you give of your possessions.  It is when you give of yourself that you truly give.”</a:t>
            </a:r>
          </a:p>
          <a:p>
            <a:pPr>
              <a:buNone/>
            </a:pPr>
            <a:r>
              <a:rPr lang="en-US" sz="2800" dirty="0" smtClean="0"/>
              <a:t>							~ Khalil Gibran</a:t>
            </a:r>
          </a:p>
          <a:p>
            <a:endParaRPr lang="en-US" dirty="0" smtClean="0"/>
          </a:p>
          <a:p>
            <a:endParaRPr lang="en-US" dirty="0"/>
          </a:p>
        </p:txBody>
      </p:sp>
      <p:pic>
        <p:nvPicPr>
          <p:cNvPr id="13" name="Picture 12" descr="Daughter and mother.jpg"/>
          <p:cNvPicPr>
            <a:picLocks noChangeAspect="1"/>
          </p:cNvPicPr>
          <p:nvPr/>
        </p:nvPicPr>
        <p:blipFill>
          <a:blip r:embed="rId3" cstate="print"/>
          <a:stretch>
            <a:fillRect/>
          </a:stretch>
        </p:blipFill>
        <p:spPr>
          <a:xfrm>
            <a:off x="2057400" y="990600"/>
            <a:ext cx="4953000" cy="3657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r>
              <a:rPr lang="en-US" i="1" dirty="0" smtClean="0"/>
              <a:t>Thank you!</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1"/>
          <p:cNvSpPr txBox="1">
            <a:spLocks/>
          </p:cNvSpPr>
          <p:nvPr/>
        </p:nvSpPr>
        <p:spPr bwMode="auto">
          <a:xfrm>
            <a:off x="304800" y="2438400"/>
            <a:ext cx="4953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79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en-US" sz="1400" b="1">
                <a:solidFill>
                  <a:srgbClr val="00788A"/>
                </a:solidFill>
                <a:ea typeface="ＭＳ Ｐゴシック" pitchFamily="34" charset="-128"/>
              </a:rPr>
              <a:t>FCA established the </a:t>
            </a:r>
            <a:r>
              <a:rPr lang="en-US" sz="1400" b="1">
                <a:solidFill>
                  <a:srgbClr val="00788A"/>
                </a:solidFill>
                <a:ea typeface="ＭＳ Ｐゴシック" pitchFamily="34" charset="-128"/>
                <a:hlinkClick r:id="rId2"/>
              </a:rPr>
              <a:t>National Center on Caregiving</a:t>
            </a:r>
            <a:r>
              <a:rPr lang="en-US" sz="1400" b="1">
                <a:solidFill>
                  <a:srgbClr val="00788A"/>
                </a:solidFill>
                <a:ea typeface="ＭＳ Ｐゴシック" pitchFamily="34" charset="-128"/>
              </a:rPr>
              <a:t> (NCC), to advance the development of high-quality, cost effective programs and policies for caregivers in every state in the country. The NCC sponsors the </a:t>
            </a:r>
            <a:r>
              <a:rPr lang="en-US" sz="1400" b="1">
                <a:solidFill>
                  <a:srgbClr val="00788A"/>
                </a:solidFill>
                <a:ea typeface="ＭＳ Ｐゴシック" pitchFamily="34" charset="-128"/>
                <a:hlinkClick r:id="rId3"/>
              </a:rPr>
              <a:t>Family Care Navigator</a:t>
            </a:r>
            <a:r>
              <a:rPr lang="en-US" sz="1400" b="1">
                <a:solidFill>
                  <a:srgbClr val="00788A"/>
                </a:solidFill>
                <a:ea typeface="ＭＳ Ｐゴシック" pitchFamily="34" charset="-128"/>
              </a:rPr>
              <a:t> to help caregivers locate support services in their communities.</a:t>
            </a:r>
          </a:p>
          <a:p>
            <a:pPr eaLnBrk="1" hangingPunct="1">
              <a:spcBef>
                <a:spcPct val="20000"/>
              </a:spcBef>
              <a:buFont typeface="Wingdings 3" pitchFamily="18" charset="2"/>
              <a:buNone/>
            </a:pPr>
            <a:endParaRPr lang="en-US" sz="1400" b="1">
              <a:solidFill>
                <a:srgbClr val="00788A"/>
              </a:solidFill>
              <a:ea typeface="ＭＳ Ｐゴシック" pitchFamily="34" charset="-128"/>
            </a:endParaRPr>
          </a:p>
          <a:p>
            <a:pPr eaLnBrk="1" hangingPunct="1">
              <a:spcBef>
                <a:spcPct val="20000"/>
              </a:spcBef>
              <a:buFontTx/>
              <a:buChar char="•"/>
            </a:pPr>
            <a:r>
              <a:rPr lang="en-US" sz="1400" b="1">
                <a:solidFill>
                  <a:srgbClr val="00788A"/>
                </a:solidFill>
                <a:ea typeface="ＭＳ Ｐゴシック" pitchFamily="34" charset="-128"/>
              </a:rPr>
              <a:t>FCA also operates the </a:t>
            </a:r>
            <a:r>
              <a:rPr lang="en-US" sz="1400" b="1">
                <a:solidFill>
                  <a:srgbClr val="00788A"/>
                </a:solidFill>
                <a:ea typeface="ＭＳ Ｐゴシック" pitchFamily="34" charset="-128"/>
                <a:hlinkClick r:id="rId4"/>
              </a:rPr>
              <a:t>Bay Area Caregiver Resource Center</a:t>
            </a:r>
            <a:r>
              <a:rPr lang="en-US" sz="1400" b="1">
                <a:solidFill>
                  <a:srgbClr val="00788A"/>
                </a:solidFill>
                <a:ea typeface="ＭＳ Ｐゴシック" pitchFamily="34" charset="-128"/>
              </a:rPr>
              <a:t> in the six-county San Francisco Bay Area. The staff of family counselors works closely with families caring for ill or elderly loved ones. Our services, education programs and publications are developed to offer these families direct support, vital information, and effective tools to manage the complex and demanding tasks of caregiving.</a:t>
            </a:r>
          </a:p>
        </p:txBody>
      </p:sp>
      <p:sp>
        <p:nvSpPr>
          <p:cNvPr id="29699" name="Content Placeholder 11"/>
          <p:cNvSpPr txBox="1">
            <a:spLocks/>
          </p:cNvSpPr>
          <p:nvPr/>
        </p:nvSpPr>
        <p:spPr bwMode="auto">
          <a:xfrm>
            <a:off x="3810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400"/>
              </a:spcBef>
              <a:buClr>
                <a:schemeClr val="accent1"/>
              </a:buClr>
              <a:buSzPct val="68000"/>
              <a:buFont typeface="Wingdings 3" pitchFamily="18" charset="2"/>
              <a:buNone/>
            </a:pPr>
            <a:r>
              <a:rPr lang="en-US" sz="1500">
                <a:ea typeface="ＭＳ Ｐゴシック" pitchFamily="34" charset="-128"/>
              </a:rPr>
              <a:t>Family Caregiver Alliance is a public voice for caregivers, illuminating the daily challenges they face, offering them the assistance they so desperately need and deserve, and championing their cause through </a:t>
            </a:r>
            <a:r>
              <a:rPr lang="en-US" sz="1500">
                <a:ea typeface="ＭＳ Ｐゴシック" pitchFamily="34" charset="-128"/>
                <a:hlinkClick r:id="rId5"/>
              </a:rPr>
              <a:t>education</a:t>
            </a:r>
            <a:r>
              <a:rPr lang="en-US" sz="1500">
                <a:ea typeface="ＭＳ Ｐゴシック" pitchFamily="34" charset="-128"/>
              </a:rPr>
              <a:t>, </a:t>
            </a:r>
            <a:r>
              <a:rPr lang="en-US" sz="1500">
                <a:ea typeface="ＭＳ Ｐゴシック" pitchFamily="34" charset="-128"/>
                <a:hlinkClick r:id="rId6"/>
              </a:rPr>
              <a:t>services</a:t>
            </a:r>
            <a:r>
              <a:rPr lang="en-US" sz="1500">
                <a:ea typeface="ＭＳ Ｐゴシック" pitchFamily="34" charset="-128"/>
              </a:rPr>
              <a:t>, </a:t>
            </a:r>
            <a:r>
              <a:rPr lang="en-US" sz="1500">
                <a:ea typeface="ＭＳ Ｐゴシック" pitchFamily="34" charset="-128"/>
                <a:hlinkClick r:id="rId7"/>
              </a:rPr>
              <a:t>research</a:t>
            </a:r>
            <a:r>
              <a:rPr lang="en-US" sz="1500">
                <a:ea typeface="ＭＳ Ｐゴシック" pitchFamily="34" charset="-128"/>
              </a:rPr>
              <a:t> and </a:t>
            </a:r>
            <a:r>
              <a:rPr lang="en-US" sz="1500">
                <a:ea typeface="ＭＳ Ｐゴシック" pitchFamily="34" charset="-128"/>
                <a:hlinkClick r:id="rId8"/>
              </a:rPr>
              <a:t>advocacy</a:t>
            </a:r>
            <a:r>
              <a:rPr lang="en-US" sz="1500">
                <a:ea typeface="ＭＳ Ｐゴシック" pitchFamily="34" charset="-128"/>
              </a:rPr>
              <a:t>. </a:t>
            </a:r>
          </a:p>
        </p:txBody>
      </p:sp>
      <p:sp>
        <p:nvSpPr>
          <p:cNvPr id="29700" name="Content Placeholder 11"/>
          <p:cNvSpPr txBox="1">
            <a:spLocks/>
          </p:cNvSpPr>
          <p:nvPr/>
        </p:nvSpPr>
        <p:spPr bwMode="auto">
          <a:xfrm>
            <a:off x="5410200" y="2438400"/>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400"/>
              </a:spcBef>
              <a:buClr>
                <a:schemeClr val="accent1"/>
              </a:buClr>
              <a:buSzPct val="68000"/>
              <a:buFont typeface="Wingdings 3" pitchFamily="18" charset="2"/>
              <a:buNone/>
            </a:pPr>
            <a:r>
              <a:rPr lang="en-US" sz="1500" i="1">
                <a:ea typeface="ＭＳ Ｐゴシック" pitchFamily="34" charset="-128"/>
                <a:cs typeface="Arial" charset="0"/>
              </a:rPr>
              <a:t>Phone numbers:</a:t>
            </a:r>
          </a:p>
          <a:p>
            <a:pPr>
              <a:spcBef>
                <a:spcPts val="400"/>
              </a:spcBef>
              <a:buClr>
                <a:schemeClr val="accent1"/>
              </a:buClr>
              <a:buSzPct val="68000"/>
              <a:buFont typeface="Wingdings 3" pitchFamily="18" charset="2"/>
              <a:buNone/>
            </a:pPr>
            <a:r>
              <a:rPr lang="en-US" sz="1500">
                <a:solidFill>
                  <a:srgbClr val="006F7C"/>
                </a:solidFill>
                <a:ea typeface="ＭＳ Ｐゴシック" pitchFamily="34" charset="-128"/>
                <a:cs typeface="Arial" charset="0"/>
              </a:rPr>
              <a:t>(800) 445-8106</a:t>
            </a:r>
          </a:p>
          <a:p>
            <a:pPr>
              <a:spcBef>
                <a:spcPts val="400"/>
              </a:spcBef>
              <a:buClr>
                <a:schemeClr val="accent1"/>
              </a:buClr>
              <a:buSzPct val="68000"/>
              <a:buFont typeface="Wingdings 3" pitchFamily="18" charset="2"/>
              <a:buNone/>
            </a:pPr>
            <a:r>
              <a:rPr lang="en-US" sz="1500">
                <a:solidFill>
                  <a:srgbClr val="006F7C"/>
                </a:solidFill>
                <a:ea typeface="ＭＳ Ｐゴシック" pitchFamily="34" charset="-128"/>
                <a:cs typeface="Arial" charset="0"/>
              </a:rPr>
              <a:t>(415) 434-3388</a:t>
            </a:r>
          </a:p>
          <a:p>
            <a:pPr>
              <a:spcBef>
                <a:spcPts val="400"/>
              </a:spcBef>
              <a:buClr>
                <a:schemeClr val="accent1"/>
              </a:buClr>
              <a:buSzPct val="68000"/>
              <a:buFont typeface="Wingdings 3" pitchFamily="18" charset="2"/>
              <a:buNone/>
            </a:pPr>
            <a:r>
              <a:rPr lang="en-US" sz="1500" i="1">
                <a:ea typeface="ＭＳ Ｐゴシック" pitchFamily="34" charset="-128"/>
                <a:cs typeface="Arial" charset="0"/>
              </a:rPr>
              <a:t>Address:</a:t>
            </a:r>
          </a:p>
          <a:p>
            <a:pPr>
              <a:spcBef>
                <a:spcPts val="400"/>
              </a:spcBef>
              <a:buClr>
                <a:schemeClr val="accent1"/>
              </a:buClr>
              <a:buSzPct val="68000"/>
              <a:buFont typeface="Wingdings 3" pitchFamily="18" charset="2"/>
              <a:buNone/>
            </a:pPr>
            <a:r>
              <a:rPr lang="en-US" sz="1500">
                <a:solidFill>
                  <a:srgbClr val="006F7C"/>
                </a:solidFill>
                <a:ea typeface="ＭＳ Ｐゴシック" pitchFamily="34" charset="-128"/>
                <a:cs typeface="Arial" charset="0"/>
              </a:rPr>
              <a:t>785 Market Street, Suite 750,</a:t>
            </a:r>
          </a:p>
          <a:p>
            <a:pPr>
              <a:spcBef>
                <a:spcPts val="400"/>
              </a:spcBef>
              <a:buClr>
                <a:schemeClr val="accent1"/>
              </a:buClr>
              <a:buSzPct val="68000"/>
              <a:buFont typeface="Wingdings 3" pitchFamily="18" charset="2"/>
              <a:buNone/>
            </a:pPr>
            <a:r>
              <a:rPr lang="en-US" sz="1500">
                <a:solidFill>
                  <a:srgbClr val="006F7C"/>
                </a:solidFill>
                <a:ea typeface="ＭＳ Ｐゴシック" pitchFamily="34" charset="-128"/>
                <a:cs typeface="Arial" charset="0"/>
              </a:rPr>
              <a:t>San Francisco, CA 94103</a:t>
            </a:r>
          </a:p>
          <a:p>
            <a:pPr>
              <a:spcBef>
                <a:spcPts val="400"/>
              </a:spcBef>
              <a:buClr>
                <a:schemeClr val="accent1"/>
              </a:buClr>
              <a:buSzPct val="68000"/>
              <a:buFont typeface="Wingdings 3" pitchFamily="18" charset="2"/>
              <a:buNone/>
            </a:pPr>
            <a:r>
              <a:rPr lang="en-US" sz="1500" i="1">
                <a:ea typeface="ＭＳ Ｐゴシック" pitchFamily="34" charset="-128"/>
                <a:cs typeface="Arial" charset="0"/>
              </a:rPr>
              <a:t>Web address:</a:t>
            </a:r>
          </a:p>
          <a:p>
            <a:pPr>
              <a:spcBef>
                <a:spcPts val="400"/>
              </a:spcBef>
              <a:buClr>
                <a:schemeClr val="accent1"/>
              </a:buClr>
              <a:buSzPct val="68000"/>
              <a:buFont typeface="Wingdings 3" pitchFamily="18" charset="2"/>
              <a:buNone/>
            </a:pPr>
            <a:r>
              <a:rPr lang="en-US" sz="1500">
                <a:solidFill>
                  <a:srgbClr val="7F7F7F"/>
                </a:solidFill>
                <a:ea typeface="ＭＳ Ｐゴシック" pitchFamily="34" charset="-128"/>
                <a:cs typeface="Arial" charset="0"/>
                <a:hlinkClick r:id="rId9"/>
              </a:rPr>
              <a:t>http://www.caregiver.org</a:t>
            </a:r>
            <a:endParaRPr lang="en-US" sz="1500">
              <a:solidFill>
                <a:srgbClr val="7F7F7F"/>
              </a:solidFill>
              <a:ea typeface="ＭＳ Ｐゴシック" pitchFamily="34" charset="-128"/>
              <a:cs typeface="Arial" charset="0"/>
            </a:endParaRPr>
          </a:p>
          <a:p>
            <a:pPr>
              <a:spcBef>
                <a:spcPts val="400"/>
              </a:spcBef>
              <a:buClr>
                <a:schemeClr val="accent1"/>
              </a:buClr>
              <a:buSzPct val="68000"/>
              <a:buFont typeface="Wingdings 3" pitchFamily="18" charset="2"/>
              <a:buNone/>
            </a:pPr>
            <a:r>
              <a:rPr lang="en-US" sz="1500" i="1">
                <a:ea typeface="ＭＳ Ｐゴシック" pitchFamily="34" charset="-128"/>
                <a:cs typeface="Arial" charset="0"/>
              </a:rPr>
              <a:t>Social Media Channels:</a:t>
            </a:r>
          </a:p>
          <a:p>
            <a:pPr>
              <a:spcBef>
                <a:spcPts val="400"/>
              </a:spcBef>
              <a:buClr>
                <a:schemeClr val="accent1"/>
              </a:buClr>
              <a:buSzPct val="68000"/>
              <a:buFont typeface="Wingdings 3" pitchFamily="18" charset="2"/>
              <a:buNone/>
            </a:pPr>
            <a:r>
              <a:rPr lang="en-US" sz="1500">
                <a:solidFill>
                  <a:srgbClr val="7F7F7F"/>
                </a:solidFill>
                <a:ea typeface="ＭＳ Ｐゴシック" pitchFamily="34" charset="-128"/>
                <a:cs typeface="Arial" charset="0"/>
                <a:hlinkClick r:id="rId10"/>
              </a:rPr>
              <a:t>Facebook</a:t>
            </a:r>
            <a:r>
              <a:rPr lang="en-US" sz="1500">
                <a:solidFill>
                  <a:srgbClr val="7F7F7F"/>
                </a:solidFill>
                <a:ea typeface="ＭＳ Ｐゴシック" pitchFamily="34" charset="-128"/>
                <a:cs typeface="Arial" charset="0"/>
              </a:rPr>
              <a:t> </a:t>
            </a:r>
            <a:r>
              <a:rPr lang="en-US" sz="1500">
                <a:solidFill>
                  <a:srgbClr val="006F7C"/>
                </a:solidFill>
                <a:ea typeface="ＭＳ Ｐゴシック" pitchFamily="34" charset="-128"/>
                <a:cs typeface="Arial" charset="0"/>
              </a:rPr>
              <a:t>(Family Caregiver Alliance)</a:t>
            </a:r>
          </a:p>
          <a:p>
            <a:pPr>
              <a:spcBef>
                <a:spcPts val="400"/>
              </a:spcBef>
              <a:buClr>
                <a:schemeClr val="accent1"/>
              </a:buClr>
              <a:buSzPct val="68000"/>
              <a:buFont typeface="Wingdings 3" pitchFamily="18" charset="2"/>
              <a:buNone/>
            </a:pPr>
            <a:r>
              <a:rPr lang="en-US" sz="1500">
                <a:solidFill>
                  <a:srgbClr val="7F7F7F"/>
                </a:solidFill>
                <a:ea typeface="ＭＳ Ｐゴシック" pitchFamily="34" charset="-128"/>
                <a:cs typeface="Arial" charset="0"/>
                <a:hlinkClick r:id="rId11"/>
              </a:rPr>
              <a:t>Twitter</a:t>
            </a:r>
            <a:r>
              <a:rPr lang="en-US" sz="1500">
                <a:solidFill>
                  <a:srgbClr val="7F7F7F"/>
                </a:solidFill>
                <a:ea typeface="ＭＳ Ｐゴシック" pitchFamily="34" charset="-128"/>
                <a:cs typeface="Arial" charset="0"/>
              </a:rPr>
              <a:t> </a:t>
            </a:r>
            <a:r>
              <a:rPr lang="en-US" sz="1500">
                <a:solidFill>
                  <a:srgbClr val="006F7C"/>
                </a:solidFill>
                <a:ea typeface="ＭＳ Ｐゴシック" pitchFamily="34" charset="-128"/>
                <a:cs typeface="Arial" charset="0"/>
              </a:rPr>
              <a:t>(“@CaregiverAlly”)</a:t>
            </a:r>
          </a:p>
          <a:p>
            <a:pPr>
              <a:spcBef>
                <a:spcPts val="400"/>
              </a:spcBef>
              <a:buClr>
                <a:schemeClr val="accent1"/>
              </a:buClr>
              <a:buSzPct val="68000"/>
              <a:buFont typeface="Wingdings 3" pitchFamily="18" charset="2"/>
              <a:buNone/>
            </a:pPr>
            <a:r>
              <a:rPr lang="en-US" sz="1500">
                <a:solidFill>
                  <a:srgbClr val="7F7F7F"/>
                </a:solidFill>
                <a:ea typeface="ＭＳ Ｐゴシック" pitchFamily="34" charset="-128"/>
                <a:cs typeface="Arial" charset="0"/>
                <a:hlinkClick r:id="rId12"/>
              </a:rPr>
              <a:t>Yelp</a:t>
            </a:r>
            <a:r>
              <a:rPr lang="en-US" sz="1500">
                <a:solidFill>
                  <a:srgbClr val="7F7F7F"/>
                </a:solidFill>
                <a:ea typeface="ＭＳ Ｐゴシック" pitchFamily="34" charset="-128"/>
                <a:cs typeface="Arial" charset="0"/>
              </a:rPr>
              <a:t> </a:t>
            </a:r>
            <a:r>
              <a:rPr lang="en-US" sz="1500">
                <a:solidFill>
                  <a:srgbClr val="006F7C"/>
                </a:solidFill>
                <a:ea typeface="ＭＳ Ｐゴシック" pitchFamily="34" charset="-128"/>
                <a:cs typeface="Arial" charset="0"/>
              </a:rPr>
              <a:t>(seeking your reviews!)</a:t>
            </a:r>
          </a:p>
          <a:p>
            <a:pPr>
              <a:spcBef>
                <a:spcPts val="400"/>
              </a:spcBef>
              <a:buClr>
                <a:schemeClr val="accent1"/>
              </a:buClr>
              <a:buSzPct val="68000"/>
              <a:buFont typeface="Wingdings 3" pitchFamily="18" charset="2"/>
              <a:buNone/>
            </a:pPr>
            <a:r>
              <a:rPr lang="en-US" sz="1500">
                <a:solidFill>
                  <a:srgbClr val="7F7F7F"/>
                </a:solidFill>
                <a:ea typeface="ＭＳ Ｐゴシック" pitchFamily="34" charset="-128"/>
                <a:cs typeface="Arial" charset="0"/>
                <a:hlinkClick r:id="rId13"/>
              </a:rPr>
              <a:t>YouTube</a:t>
            </a:r>
            <a:r>
              <a:rPr lang="en-US" sz="1500">
                <a:solidFill>
                  <a:srgbClr val="7F7F7F"/>
                </a:solidFill>
                <a:ea typeface="ＭＳ Ｐゴシック" pitchFamily="34" charset="-128"/>
                <a:cs typeface="Arial" charset="0"/>
              </a:rPr>
              <a:t> </a:t>
            </a:r>
            <a:r>
              <a:rPr lang="en-US" sz="1500">
                <a:solidFill>
                  <a:srgbClr val="006F7C"/>
                </a:solidFill>
                <a:ea typeface="ＭＳ Ｐゴシック" pitchFamily="34" charset="-128"/>
                <a:cs typeface="Arial" charset="0"/>
              </a:rPr>
              <a:t>(“CAREGIVERdotORG”)</a:t>
            </a:r>
          </a:p>
        </p:txBody>
      </p:sp>
    </p:spTree>
    <p:extLst>
      <p:ext uri="{BB962C8B-B14F-4D97-AF65-F5344CB8AC3E}">
        <p14:creationId xmlns:p14="http://schemas.microsoft.com/office/powerpoint/2010/main" val="84058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Urinary Incontinence (UI)</a:t>
            </a:r>
            <a:endParaRPr lang="en-US" dirty="0"/>
          </a:p>
        </p:txBody>
      </p:sp>
      <p:pic>
        <p:nvPicPr>
          <p:cNvPr id="7" name="Content Placeholder 6" descr="MC900441753.PNG"/>
          <p:cNvPicPr>
            <a:picLocks noGrp="1" noChangeAspect="1"/>
          </p:cNvPicPr>
          <p:nvPr>
            <p:ph sz="half" idx="1"/>
          </p:nvPr>
        </p:nvPicPr>
        <p:blipFill>
          <a:blip r:embed="rId3" cstate="print"/>
          <a:stretch>
            <a:fillRect/>
          </a:stretch>
        </p:blipFill>
        <p:spPr>
          <a:xfrm>
            <a:off x="1104900" y="2842419"/>
            <a:ext cx="2743200" cy="2743200"/>
          </a:xfrm>
        </p:spPr>
      </p:pic>
      <p:sp>
        <p:nvSpPr>
          <p:cNvPr id="6" name="Content Placeholder 5"/>
          <p:cNvSpPr>
            <a:spLocks noGrp="1"/>
          </p:cNvSpPr>
          <p:nvPr>
            <p:ph sz="half" idx="2"/>
          </p:nvPr>
        </p:nvSpPr>
        <p:spPr/>
        <p:txBody>
          <a:bodyPr/>
          <a:lstStyle/>
          <a:p>
            <a:endParaRPr lang="en-US" dirty="0" smtClean="0"/>
          </a:p>
          <a:p>
            <a:r>
              <a:rPr lang="en-US" dirty="0" smtClean="0"/>
              <a:t>A leakage of urine that happens outside of a person’s control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Causes</a:t>
            </a:r>
            <a:endParaRPr lang="en-US" dirty="0"/>
          </a:p>
        </p:txBody>
      </p:sp>
      <p:sp>
        <p:nvSpPr>
          <p:cNvPr id="5" name="Content Placeholder 4"/>
          <p:cNvSpPr>
            <a:spLocks noGrp="1"/>
          </p:cNvSpPr>
          <p:nvPr>
            <p:ph idx="1"/>
          </p:nvPr>
        </p:nvSpPr>
        <p:spPr/>
        <p:txBody>
          <a:bodyPr/>
          <a:lstStyle/>
          <a:p>
            <a:endParaRPr lang="en-US" dirty="0" smtClean="0"/>
          </a:p>
          <a:p>
            <a:r>
              <a:rPr lang="en-US" dirty="0" smtClean="0"/>
              <a:t>Abnormal changes in urinary system</a:t>
            </a:r>
          </a:p>
          <a:p>
            <a:r>
              <a:rPr lang="en-US" dirty="0" smtClean="0"/>
              <a:t>Loss of mental ability</a:t>
            </a:r>
          </a:p>
          <a:p>
            <a:r>
              <a:rPr lang="en-US" dirty="0" smtClean="0"/>
              <a:t>Physical disability </a:t>
            </a:r>
          </a:p>
          <a:p>
            <a:r>
              <a:rPr lang="en-US" dirty="0" smtClean="0"/>
              <a:t>Uncontrolled or undiagnosed medical condition</a:t>
            </a:r>
          </a:p>
          <a:p>
            <a:r>
              <a:rPr lang="en-US" dirty="0" smtClean="0"/>
              <a:t>Constipation</a:t>
            </a:r>
          </a:p>
          <a:p>
            <a:r>
              <a:rPr lang="en-US" dirty="0" smtClean="0"/>
              <a:t>Side effect of medication</a:t>
            </a:r>
          </a:p>
          <a:p>
            <a:endParaRPr lang="en-US" dirty="0" smtClean="0"/>
          </a:p>
          <a:p>
            <a:pPr>
              <a:buNone/>
            </a:pPr>
            <a:r>
              <a:rPr lang="en-US" dirty="0" smtClean="0"/>
              <a:t>							</a:t>
            </a:r>
            <a:r>
              <a:rPr lang="en-US" sz="1800" b="0" dirty="0" smtClean="0"/>
              <a:t>(Vaughan, et al, 2011)</a:t>
            </a:r>
            <a:endParaRPr lang="en-US"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heckerboard(across)">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heckerboard(across)">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pic>
        <p:nvPicPr>
          <p:cNvPr id="4" name="Content Placeholder 3" descr="MC900448745.JPG"/>
          <p:cNvPicPr>
            <a:picLocks noGrp="1" noChangeAspect="1"/>
          </p:cNvPicPr>
          <p:nvPr>
            <p:ph idx="1"/>
          </p:nvPr>
        </p:nvPicPr>
        <p:blipFill>
          <a:blip r:embed="rId3" cstate="print"/>
          <a:stretch>
            <a:fillRect/>
          </a:stretch>
        </p:blipFill>
        <p:spPr>
          <a:xfrm>
            <a:off x="1177529" y="1951038"/>
            <a:ext cx="6594872" cy="42973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sp>
        <p:nvSpPr>
          <p:cNvPr id="5" name="Content Placeholder 4"/>
          <p:cNvSpPr>
            <a:spLocks noGrp="1"/>
          </p:cNvSpPr>
          <p:nvPr>
            <p:ph idx="1"/>
          </p:nvPr>
        </p:nvSpPr>
        <p:spPr/>
        <p:txBody>
          <a:bodyPr/>
          <a:lstStyle/>
          <a:p>
            <a:pPr>
              <a:buNone/>
            </a:pPr>
            <a:r>
              <a:rPr lang="en-US" i="1" dirty="0" smtClean="0"/>
              <a:t>Myth #1: Incontinence is a normal part of getting older</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i="1" dirty="0" smtClean="0">
                <a:solidFill>
                  <a:srgbClr val="FF0000"/>
                </a:solidFill>
              </a:rPr>
              <a:t>Fact:  UI is </a:t>
            </a:r>
            <a:r>
              <a:rPr lang="en-US" i="1" u="sng" dirty="0" smtClean="0">
                <a:solidFill>
                  <a:srgbClr val="FF0000"/>
                </a:solidFill>
              </a:rPr>
              <a:t>not</a:t>
            </a:r>
            <a:r>
              <a:rPr lang="en-US" i="1" dirty="0" smtClean="0">
                <a:solidFill>
                  <a:srgbClr val="FF0000"/>
                </a:solidFill>
              </a:rPr>
              <a:t> an unavoidable part of aging </a:t>
            </a:r>
            <a:endParaRPr lang="en-US" i="1" dirty="0">
              <a:solidFill>
                <a:srgbClr val="FF0000"/>
              </a:solidFill>
            </a:endParaRPr>
          </a:p>
        </p:txBody>
      </p:sp>
      <p:pic>
        <p:nvPicPr>
          <p:cNvPr id="7" name="Picture 6" descr="elderly woman.jpg"/>
          <p:cNvPicPr>
            <a:picLocks noChangeAspect="1"/>
          </p:cNvPicPr>
          <p:nvPr/>
        </p:nvPicPr>
        <p:blipFill>
          <a:blip r:embed="rId3" cstate="print"/>
          <a:stretch>
            <a:fillRect/>
          </a:stretch>
        </p:blipFill>
        <p:spPr>
          <a:xfrm>
            <a:off x="3048000" y="2971800"/>
            <a:ext cx="35052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sp>
        <p:nvSpPr>
          <p:cNvPr id="3" name="Content Placeholder 2"/>
          <p:cNvSpPr>
            <a:spLocks noGrp="1"/>
          </p:cNvSpPr>
          <p:nvPr>
            <p:ph idx="1"/>
          </p:nvPr>
        </p:nvSpPr>
        <p:spPr/>
        <p:txBody>
          <a:bodyPr/>
          <a:lstStyle/>
          <a:p>
            <a:pPr>
              <a:buNone/>
            </a:pPr>
            <a:r>
              <a:rPr lang="en-US" i="1" dirty="0" smtClean="0"/>
              <a:t>Myth #2: Very few people have UI</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i="1" dirty="0" smtClean="0">
                <a:solidFill>
                  <a:srgbClr val="FF0000"/>
                </a:solidFill>
              </a:rPr>
              <a:t>Fact: 200 million people throughout the   		world suffer with UI</a:t>
            </a:r>
            <a:endParaRPr lang="en-US" i="1" dirty="0">
              <a:solidFill>
                <a:srgbClr val="FF0000"/>
              </a:solidFill>
            </a:endParaRPr>
          </a:p>
        </p:txBody>
      </p:sp>
      <p:pic>
        <p:nvPicPr>
          <p:cNvPr id="4" name="Picture 3" descr="MP900442452 (1).JPG"/>
          <p:cNvPicPr>
            <a:picLocks noChangeAspect="1"/>
          </p:cNvPicPr>
          <p:nvPr/>
        </p:nvPicPr>
        <p:blipFill>
          <a:blip r:embed="rId3" cstate="print"/>
          <a:stretch>
            <a:fillRect/>
          </a:stretch>
        </p:blipFill>
        <p:spPr>
          <a:xfrm>
            <a:off x="2362200" y="2590800"/>
            <a:ext cx="4572000" cy="3055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Common Myths</a:t>
            </a:r>
            <a:endParaRPr lang="en-US" dirty="0"/>
          </a:p>
        </p:txBody>
      </p:sp>
      <p:sp>
        <p:nvSpPr>
          <p:cNvPr id="3" name="Content Placeholder 2"/>
          <p:cNvSpPr>
            <a:spLocks noGrp="1"/>
          </p:cNvSpPr>
          <p:nvPr>
            <p:ph idx="1"/>
          </p:nvPr>
        </p:nvSpPr>
        <p:spPr/>
        <p:txBody>
          <a:bodyPr/>
          <a:lstStyle/>
          <a:p>
            <a:pPr>
              <a:buNone/>
            </a:pPr>
            <a:r>
              <a:rPr lang="en-US" i="1" dirty="0" smtClean="0"/>
              <a:t>Myth #3:  Drinking less fluids will help with the leakages</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sz="2800" i="1" dirty="0" smtClean="0">
                <a:solidFill>
                  <a:srgbClr val="FF0000"/>
                </a:solidFill>
              </a:rPr>
              <a:t>Fact: Limiting fluids can lead to dehydration, making bladder conditions worse</a:t>
            </a:r>
          </a:p>
          <a:p>
            <a:pPr>
              <a:buNone/>
            </a:pPr>
            <a:endParaRPr lang="en-US" i="1" dirty="0" smtClean="0"/>
          </a:p>
          <a:p>
            <a:pPr>
              <a:buNone/>
            </a:pPr>
            <a:endParaRPr lang="en-US" i="1" dirty="0"/>
          </a:p>
        </p:txBody>
      </p:sp>
      <p:pic>
        <p:nvPicPr>
          <p:cNvPr id="4" name="Picture 3" descr="MP900428000.JPG"/>
          <p:cNvPicPr>
            <a:picLocks noChangeAspect="1"/>
          </p:cNvPicPr>
          <p:nvPr/>
        </p:nvPicPr>
        <p:blipFill>
          <a:blip r:embed="rId3" cstate="print"/>
          <a:stretch>
            <a:fillRect/>
          </a:stretch>
        </p:blipFill>
        <p:spPr>
          <a:xfrm>
            <a:off x="2819400" y="2971800"/>
            <a:ext cx="4144189"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801</Words>
  <Application>Microsoft Office PowerPoint</Application>
  <PresentationFormat>On-screen Show (4:3)</PresentationFormat>
  <Paragraphs>293</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Moving Beyond the Leakages: Practical Strategies to Manage Incontinence </vt:lpstr>
      <vt:lpstr>Burdens of Incontinence</vt:lpstr>
      <vt:lpstr>Goals</vt:lpstr>
      <vt:lpstr>Urinary Incontinence (UI)</vt:lpstr>
      <vt:lpstr>UI: Causes</vt:lpstr>
      <vt:lpstr>UI: Common Myths</vt:lpstr>
      <vt:lpstr>UI: Common Myths</vt:lpstr>
      <vt:lpstr>UI: Common Myths</vt:lpstr>
      <vt:lpstr>UI: Common Myths</vt:lpstr>
      <vt:lpstr>UI: Common Myths</vt:lpstr>
      <vt:lpstr>UI: Common Myths</vt:lpstr>
      <vt:lpstr>Toileting and Dementia</vt:lpstr>
      <vt:lpstr>Toileting and Dementia</vt:lpstr>
      <vt:lpstr>Toileting and Dementia: What to Do</vt:lpstr>
      <vt:lpstr>Bathroom Safety and Falls</vt:lpstr>
      <vt:lpstr>Bathroom Safety and Falls</vt:lpstr>
      <vt:lpstr>Assistive Transfers</vt:lpstr>
      <vt:lpstr>Scheduled Toileting </vt:lpstr>
      <vt:lpstr>Prompted Voiding</vt:lpstr>
      <vt:lpstr>Caffeine</vt:lpstr>
      <vt:lpstr>Fluid Management</vt:lpstr>
      <vt:lpstr>Common Bladder Irritants</vt:lpstr>
      <vt:lpstr>Chronic Constipation</vt:lpstr>
      <vt:lpstr>Constipation Recipe</vt:lpstr>
      <vt:lpstr>Skin Care</vt:lpstr>
      <vt:lpstr>UI Product Selection: General Rules</vt:lpstr>
      <vt:lpstr>UI Products: Cost</vt:lpstr>
      <vt:lpstr>UI Products Cost: Who to contact?</vt:lpstr>
      <vt:lpstr>Managing Stress Related to UI</vt:lpstr>
      <vt:lpstr>Additional Resources</vt:lpstr>
      <vt:lpstr>PowerPoint Presentation</vt:lpstr>
      <vt:lpstr>PowerPoint Presentation</vt:lpstr>
      <vt:lpstr>PowerPoint Presentation</vt:lpstr>
    </vt:vector>
  </TitlesOfParts>
  <Company>FCA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mjusuf</dc:creator>
  <cp:lastModifiedBy>Andrea Orvik</cp:lastModifiedBy>
  <cp:revision>93</cp:revision>
  <dcterms:created xsi:type="dcterms:W3CDTF">2007-12-04T21:54:39Z</dcterms:created>
  <dcterms:modified xsi:type="dcterms:W3CDTF">2012-12-13T21:32:23Z</dcterms:modified>
</cp:coreProperties>
</file>